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319" r:id="rId3"/>
    <p:sldId id="320" r:id="rId4"/>
    <p:sldId id="321" r:id="rId5"/>
    <p:sldId id="322" r:id="rId6"/>
    <p:sldId id="261" r:id="rId7"/>
    <p:sldId id="324" r:id="rId8"/>
    <p:sldId id="268" r:id="rId9"/>
    <p:sldId id="325" r:id="rId10"/>
    <p:sldId id="326" r:id="rId11"/>
    <p:sldId id="327" r:id="rId12"/>
    <p:sldId id="267" r:id="rId13"/>
  </p:sldIdLst>
  <p:sldSz cx="12192000" cy="6858000"/>
  <p:notesSz cx="6808788" cy="99393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6699"/>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629" autoAdjust="0"/>
    <p:restoredTop sz="94660"/>
  </p:normalViewPr>
  <p:slideViewPr>
    <p:cSldViewPr snapToGrid="0">
      <p:cViewPr varScale="1">
        <p:scale>
          <a:sx n="113" d="100"/>
          <a:sy n="113" d="100"/>
        </p:scale>
        <p:origin x="534" y="1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50475" cy="498693"/>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6737" y="0"/>
            <a:ext cx="2950475" cy="498693"/>
          </a:xfrm>
          <a:prstGeom prst="rect">
            <a:avLst/>
          </a:prstGeom>
        </p:spPr>
        <p:txBody>
          <a:bodyPr vert="horz" lIns="91440" tIns="45720" rIns="91440" bIns="45720" rtlCol="0"/>
          <a:lstStyle>
            <a:lvl1pPr algn="r">
              <a:defRPr sz="1200"/>
            </a:lvl1pPr>
          </a:lstStyle>
          <a:p>
            <a:fld id="{815D019F-071F-4F9C-83B8-E32E2DA68E90}" type="datetimeFigureOut">
              <a:rPr lang="fr-FR" smtClean="0"/>
              <a:t>19/11/2024</a:t>
            </a:fld>
            <a:endParaRPr lang="fr-FR"/>
          </a:p>
        </p:txBody>
      </p:sp>
      <p:sp>
        <p:nvSpPr>
          <p:cNvPr id="4" name="Espace réservé de l'image des diapositives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0879" y="4783307"/>
            <a:ext cx="5447030" cy="3913614"/>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40647"/>
            <a:ext cx="2950475" cy="498692"/>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6737" y="9440647"/>
            <a:ext cx="2950475" cy="498692"/>
          </a:xfrm>
          <a:prstGeom prst="rect">
            <a:avLst/>
          </a:prstGeom>
        </p:spPr>
        <p:txBody>
          <a:bodyPr vert="horz" lIns="91440" tIns="45720" rIns="91440" bIns="45720" rtlCol="0" anchor="b"/>
          <a:lstStyle>
            <a:lvl1pPr algn="r">
              <a:defRPr sz="1200"/>
            </a:lvl1pPr>
          </a:lstStyle>
          <a:p>
            <a:fld id="{476B206E-79BA-401C-89A4-E8E18F6FF7D3}" type="slidenum">
              <a:rPr lang="fr-FR" smtClean="0"/>
              <a:t>‹N°›</a:t>
            </a:fld>
            <a:endParaRPr lang="fr-FR"/>
          </a:p>
        </p:txBody>
      </p:sp>
    </p:spTree>
    <p:extLst>
      <p:ext uri="{BB962C8B-B14F-4D97-AF65-F5344CB8AC3E}">
        <p14:creationId xmlns:p14="http://schemas.microsoft.com/office/powerpoint/2010/main" val="31642723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7" name="Google Shape;197;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8" name="Google Shape;198;p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fr-FR"/>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6" name="Google Shape;206;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fr-FR"/>
              <a:t>CG</a:t>
            </a:r>
            <a:endParaRPr/>
          </a:p>
        </p:txBody>
      </p:sp>
      <p:sp>
        <p:nvSpPr>
          <p:cNvPr id="207" name="Google Shape;207;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fr-FR"/>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4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3" name="Google Shape;213;p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0" name="Google Shape;220;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6" name="Google Shape;226;p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fr-FR"/>
              <a:t>CG</a:t>
            </a:r>
            <a:endParaRPr/>
          </a:p>
        </p:txBody>
      </p:sp>
      <p:sp>
        <p:nvSpPr>
          <p:cNvPr id="227" name="Google Shape;227;p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fr-FR"/>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3" name="Google Shape;233;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9" name="Google Shape;239;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083505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5" name="Google Shape;245;p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fr-FR">
                <a:highlight>
                  <a:srgbClr val="FF0000"/>
                </a:highlight>
              </a:rPr>
              <a:t>Tests visuels et auditifs vont être effectués du CE1 au CM2 également, pas que 6eme et 2nde </a:t>
            </a:r>
            <a:r>
              <a:rPr lang="fr-FR"/>
              <a:t>?</a:t>
            </a:r>
            <a:endParaRPr/>
          </a:p>
        </p:txBody>
      </p:sp>
      <p:sp>
        <p:nvSpPr>
          <p:cNvPr id="246" name="Google Shape;246;p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fr-FR" sz="1200" b="0" i="0" u="none" strike="noStrike" cap="none">
                <a:solidFill>
                  <a:schemeClr val="dk1"/>
                </a:solidFill>
                <a:latin typeface="Calibri"/>
                <a:ea typeface="Calibri"/>
                <a:cs typeface="Calibri"/>
                <a:sym typeface="Calibri"/>
              </a:rPr>
              <a:t>8</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698626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2" name="Google Shape;252;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009363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8" name="Google Shape;258;p1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259" name="Google Shape;259;p1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fr-FR" sz="1200" b="0" i="0" u="none" strike="noStrike" cap="none">
                <a:solidFill>
                  <a:schemeClr val="dk1"/>
                </a:solidFill>
                <a:latin typeface="Calibri"/>
                <a:ea typeface="Calibri"/>
                <a:cs typeface="Calibri"/>
                <a:sym typeface="Calibri"/>
              </a:rPr>
              <a:t>10</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148502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5" name="Google Shape;265;p1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457200" lvl="0" indent="-317500" algn="l" rtl="0">
              <a:lnSpc>
                <a:spcPct val="100000"/>
              </a:lnSpc>
              <a:spcBef>
                <a:spcPts val="0"/>
              </a:spcBef>
              <a:spcAft>
                <a:spcPts val="0"/>
              </a:spcAft>
              <a:buSzPts val="1400"/>
              <a:buFont typeface="Arial"/>
              <a:buChar char="●"/>
            </a:pPr>
            <a:r>
              <a:rPr lang="fr-FR" dirty="0">
                <a:highlight>
                  <a:srgbClr val="FF0000"/>
                </a:highlight>
                <a:latin typeface="Arial"/>
                <a:ea typeface="Arial"/>
                <a:cs typeface="Arial"/>
                <a:sym typeface="Arial"/>
              </a:rPr>
              <a:t>Ateliers  péri-pédagogique : Découverte ODD, Tortues, Recyclage carton...         	</a:t>
            </a:r>
            <a:endParaRPr dirty="0">
              <a:highlight>
                <a:srgbClr val="FF0000"/>
              </a:highlight>
              <a:latin typeface="Arial"/>
              <a:ea typeface="Arial"/>
              <a:cs typeface="Arial"/>
              <a:sym typeface="Arial"/>
            </a:endParaRPr>
          </a:p>
          <a:p>
            <a:pPr marL="457200" lvl="0" indent="-317500" algn="l" rtl="0">
              <a:lnSpc>
                <a:spcPct val="100000"/>
              </a:lnSpc>
              <a:spcBef>
                <a:spcPts val="0"/>
              </a:spcBef>
              <a:spcAft>
                <a:spcPts val="0"/>
              </a:spcAft>
              <a:buSzPts val="1400"/>
              <a:buFont typeface="Arial"/>
              <a:buChar char="●"/>
            </a:pPr>
            <a:r>
              <a:rPr lang="fr-FR" dirty="0">
                <a:highlight>
                  <a:srgbClr val="FF0000"/>
                </a:highlight>
                <a:latin typeface="Arial"/>
                <a:ea typeface="Arial"/>
                <a:cs typeface="Arial"/>
                <a:sym typeface="Arial"/>
              </a:rPr>
              <a:t>Journée Olympique et paralympique (santé)                                                     	</a:t>
            </a:r>
            <a:endParaRPr dirty="0">
              <a:highlight>
                <a:srgbClr val="FF0000"/>
              </a:highlight>
              <a:latin typeface="Arial"/>
              <a:ea typeface="Arial"/>
              <a:cs typeface="Arial"/>
              <a:sym typeface="Arial"/>
            </a:endParaRPr>
          </a:p>
          <a:p>
            <a:pPr marL="457200" lvl="0" indent="-317500" algn="l" rtl="0">
              <a:lnSpc>
                <a:spcPct val="100000"/>
              </a:lnSpc>
              <a:spcBef>
                <a:spcPts val="0"/>
              </a:spcBef>
              <a:spcAft>
                <a:spcPts val="0"/>
              </a:spcAft>
              <a:buSzPts val="1400"/>
              <a:buFont typeface="Arial"/>
              <a:buChar char="●"/>
            </a:pPr>
            <a:r>
              <a:rPr lang="fr-FR" dirty="0">
                <a:highlight>
                  <a:srgbClr val="FF0000"/>
                </a:highlight>
                <a:latin typeface="Arial"/>
                <a:ea typeface="Arial"/>
                <a:cs typeface="Arial"/>
                <a:sym typeface="Arial"/>
              </a:rPr>
              <a:t>Randonnée "</a:t>
            </a:r>
            <a:r>
              <a:rPr lang="fr-FR" dirty="0" err="1">
                <a:highlight>
                  <a:srgbClr val="FF0000"/>
                </a:highlight>
                <a:latin typeface="Arial"/>
                <a:ea typeface="Arial"/>
                <a:cs typeface="Arial"/>
                <a:sym typeface="Arial"/>
              </a:rPr>
              <a:t>When</a:t>
            </a:r>
            <a:r>
              <a:rPr lang="fr-FR" dirty="0">
                <a:highlight>
                  <a:srgbClr val="FF0000"/>
                </a:highlight>
                <a:latin typeface="Arial"/>
                <a:ea typeface="Arial"/>
                <a:cs typeface="Arial"/>
                <a:sym typeface="Arial"/>
              </a:rPr>
              <a:t> </a:t>
            </a:r>
            <a:r>
              <a:rPr lang="fr-FR" dirty="0" err="1">
                <a:highlight>
                  <a:srgbClr val="FF0000"/>
                </a:highlight>
                <a:latin typeface="Arial"/>
                <a:ea typeface="Arial"/>
                <a:cs typeface="Arial"/>
                <a:sym typeface="Arial"/>
              </a:rPr>
              <a:t>she</a:t>
            </a:r>
            <a:r>
              <a:rPr lang="fr-FR" dirty="0">
                <a:highlight>
                  <a:srgbClr val="FF0000"/>
                </a:highlight>
                <a:latin typeface="Arial"/>
                <a:ea typeface="Arial"/>
                <a:cs typeface="Arial"/>
                <a:sym typeface="Arial"/>
              </a:rPr>
              <a:t> come" CE2 </a:t>
            </a:r>
            <a:r>
              <a:rPr lang="fr-FR" sz="1100" i="1" u="sng" dirty="0">
                <a:highlight>
                  <a:srgbClr val="FF0000"/>
                </a:highlight>
                <a:latin typeface="Arial"/>
                <a:ea typeface="Arial"/>
                <a:cs typeface="Arial"/>
                <a:sym typeface="Arial"/>
              </a:rPr>
              <a:t>- reporté (7 décembre)</a:t>
            </a:r>
            <a:r>
              <a:rPr lang="fr-FR" dirty="0">
                <a:highlight>
                  <a:srgbClr val="FF0000"/>
                </a:highlight>
                <a:latin typeface="Arial"/>
                <a:ea typeface="Arial"/>
                <a:cs typeface="Arial"/>
                <a:sym typeface="Arial"/>
              </a:rPr>
              <a:t>                       	</a:t>
            </a:r>
            <a:endParaRPr dirty="0">
              <a:highlight>
                <a:srgbClr val="FF0000"/>
              </a:highlight>
              <a:latin typeface="Arial"/>
              <a:ea typeface="Arial"/>
              <a:cs typeface="Arial"/>
              <a:sym typeface="Arial"/>
            </a:endParaRPr>
          </a:p>
          <a:p>
            <a:pPr marL="457200" lvl="0" indent="-317500" algn="l" rtl="0">
              <a:lnSpc>
                <a:spcPct val="100000"/>
              </a:lnSpc>
              <a:spcBef>
                <a:spcPts val="0"/>
              </a:spcBef>
              <a:spcAft>
                <a:spcPts val="0"/>
              </a:spcAft>
              <a:buSzPts val="1400"/>
              <a:buFont typeface="Arial"/>
              <a:buChar char="●"/>
            </a:pPr>
            <a:r>
              <a:rPr lang="fr-FR" dirty="0">
                <a:highlight>
                  <a:srgbClr val="FF0000"/>
                </a:highlight>
                <a:latin typeface="Arial"/>
                <a:ea typeface="Arial"/>
                <a:cs typeface="Arial"/>
                <a:sym typeface="Arial"/>
              </a:rPr>
              <a:t>Rucher GS - </a:t>
            </a:r>
            <a:r>
              <a:rPr lang="fr-FR" sz="1100" i="1" u="sng" dirty="0">
                <a:highlight>
                  <a:srgbClr val="FF0000"/>
                </a:highlight>
                <a:latin typeface="Arial"/>
                <a:ea typeface="Arial"/>
                <a:cs typeface="Arial"/>
                <a:sym typeface="Arial"/>
              </a:rPr>
              <a:t>reporté (7 décembre)</a:t>
            </a:r>
            <a:r>
              <a:rPr lang="fr-FR" dirty="0">
                <a:highlight>
                  <a:srgbClr val="FF0000"/>
                </a:highlight>
                <a:latin typeface="Arial"/>
                <a:ea typeface="Arial"/>
                <a:cs typeface="Arial"/>
                <a:sym typeface="Arial"/>
              </a:rPr>
              <a:t>                                                               	</a:t>
            </a:r>
            <a:endParaRPr dirty="0">
              <a:highlight>
                <a:srgbClr val="FF0000"/>
              </a:highlight>
              <a:latin typeface="Arial"/>
              <a:ea typeface="Arial"/>
              <a:cs typeface="Arial"/>
              <a:sym typeface="Arial"/>
            </a:endParaRPr>
          </a:p>
          <a:p>
            <a:pPr marL="457200" lvl="0" indent="-317500" algn="l" rtl="0">
              <a:lnSpc>
                <a:spcPct val="100000"/>
              </a:lnSpc>
              <a:spcBef>
                <a:spcPts val="0"/>
              </a:spcBef>
              <a:spcAft>
                <a:spcPts val="0"/>
              </a:spcAft>
              <a:buSzPts val="1400"/>
              <a:buFont typeface="Arial"/>
              <a:buChar char="●"/>
            </a:pPr>
            <a:r>
              <a:rPr lang="fr-FR" dirty="0">
                <a:highlight>
                  <a:srgbClr val="FF0000"/>
                </a:highlight>
                <a:latin typeface="Arial"/>
                <a:ea typeface="Arial"/>
                <a:cs typeface="Arial"/>
                <a:sym typeface="Arial"/>
              </a:rPr>
              <a:t>SLAM Eco-délégués Piste de la francophonie SBC </a:t>
            </a:r>
            <a:r>
              <a:rPr lang="fr-FR" sz="1100" i="1" u="sng" dirty="0">
                <a:highlight>
                  <a:srgbClr val="FF0000"/>
                </a:highlight>
                <a:latin typeface="Arial"/>
                <a:ea typeface="Arial"/>
                <a:cs typeface="Arial"/>
                <a:sym typeface="Arial"/>
              </a:rPr>
              <a:t>- reporté (7 décembre) 	</a:t>
            </a:r>
            <a:endParaRPr sz="1100" i="1" u="sng" dirty="0">
              <a:highlight>
                <a:srgbClr val="FF0000"/>
              </a:highlight>
              <a:latin typeface="Arial"/>
              <a:ea typeface="Arial"/>
              <a:cs typeface="Arial"/>
              <a:sym typeface="Arial"/>
            </a:endParaRPr>
          </a:p>
          <a:p>
            <a:pPr marL="457200" lvl="0" indent="-317500" algn="l" rtl="0">
              <a:lnSpc>
                <a:spcPct val="100000"/>
              </a:lnSpc>
              <a:spcBef>
                <a:spcPts val="0"/>
              </a:spcBef>
              <a:spcAft>
                <a:spcPts val="0"/>
              </a:spcAft>
              <a:buSzPts val="1400"/>
              <a:buFont typeface="Arial"/>
              <a:buChar char="●"/>
            </a:pPr>
            <a:r>
              <a:rPr lang="fr-FR" dirty="0">
                <a:highlight>
                  <a:srgbClr val="FF0000"/>
                </a:highlight>
                <a:latin typeface="Arial"/>
                <a:ea typeface="Arial"/>
                <a:cs typeface="Arial"/>
                <a:sym typeface="Arial"/>
              </a:rPr>
              <a:t>Rencontre Eco-délégués sur les ODD</a:t>
            </a:r>
            <a:r>
              <a:rPr lang="fr-FR" sz="1100" i="1" u="sng" dirty="0">
                <a:highlight>
                  <a:srgbClr val="FF0000"/>
                </a:highlight>
                <a:latin typeface="Arial"/>
                <a:ea typeface="Arial"/>
                <a:cs typeface="Arial"/>
                <a:sym typeface="Arial"/>
              </a:rPr>
              <a:t> - reporté (7 décembre)</a:t>
            </a:r>
            <a:r>
              <a:rPr lang="fr-FR" dirty="0">
                <a:highlight>
                  <a:srgbClr val="FF0000"/>
                </a:highlight>
                <a:latin typeface="Arial"/>
                <a:ea typeface="Arial"/>
                <a:cs typeface="Arial"/>
                <a:sym typeface="Arial"/>
              </a:rPr>
              <a:t>                   	</a:t>
            </a:r>
            <a:endParaRPr dirty="0">
              <a:highlight>
                <a:srgbClr val="FF0000"/>
              </a:highlight>
              <a:latin typeface="Arial"/>
              <a:ea typeface="Arial"/>
              <a:cs typeface="Arial"/>
              <a:sym typeface="Arial"/>
            </a:endParaRPr>
          </a:p>
          <a:p>
            <a:pPr marL="457200" lvl="0" indent="-317500" algn="l" rtl="0">
              <a:lnSpc>
                <a:spcPct val="100000"/>
              </a:lnSpc>
              <a:spcBef>
                <a:spcPts val="0"/>
              </a:spcBef>
              <a:spcAft>
                <a:spcPts val="0"/>
              </a:spcAft>
              <a:buSzPts val="1400"/>
              <a:buFont typeface="Arial"/>
              <a:buChar char="●"/>
            </a:pPr>
            <a:r>
              <a:rPr lang="fr-FR" dirty="0">
                <a:highlight>
                  <a:srgbClr val="FF0000"/>
                </a:highlight>
                <a:latin typeface="Arial"/>
                <a:ea typeface="Arial"/>
                <a:cs typeface="Arial"/>
                <a:sym typeface="Arial"/>
              </a:rPr>
              <a:t>Jury </a:t>
            </a:r>
            <a:r>
              <a:rPr lang="fr-FR" dirty="0" err="1">
                <a:highlight>
                  <a:srgbClr val="FF0000"/>
                </a:highlight>
                <a:latin typeface="Arial"/>
                <a:ea typeface="Arial"/>
                <a:cs typeface="Arial"/>
                <a:sym typeface="Arial"/>
              </a:rPr>
              <a:t>eco</a:t>
            </a:r>
            <a:r>
              <a:rPr lang="fr-FR" dirty="0">
                <a:highlight>
                  <a:srgbClr val="FF0000"/>
                </a:highlight>
                <a:latin typeface="Arial"/>
                <a:ea typeface="Arial"/>
                <a:cs typeface="Arial"/>
                <a:sym typeface="Arial"/>
              </a:rPr>
              <a:t>-school 7 novembre 2023                                                          	</a:t>
            </a:r>
            <a:endParaRPr dirty="0">
              <a:highlight>
                <a:srgbClr val="FF0000"/>
              </a:highlight>
              <a:latin typeface="Arial"/>
              <a:ea typeface="Arial"/>
              <a:cs typeface="Arial"/>
              <a:sym typeface="Arial"/>
            </a:endParaRPr>
          </a:p>
          <a:p>
            <a:pPr marL="457200" lvl="0" indent="-317500" algn="l" rtl="0">
              <a:lnSpc>
                <a:spcPct val="100000"/>
              </a:lnSpc>
              <a:spcBef>
                <a:spcPts val="0"/>
              </a:spcBef>
              <a:spcAft>
                <a:spcPts val="0"/>
              </a:spcAft>
              <a:buSzPts val="1400"/>
              <a:buFont typeface="Arial"/>
              <a:buChar char="●"/>
            </a:pPr>
            <a:r>
              <a:rPr lang="fr-FR" dirty="0">
                <a:highlight>
                  <a:srgbClr val="FF0000"/>
                </a:highlight>
                <a:latin typeface="Arial"/>
                <a:ea typeface="Arial"/>
                <a:cs typeface="Arial"/>
                <a:sym typeface="Arial"/>
              </a:rPr>
              <a:t>Éducation de qualité : Les mots en or, course aux nombres, Partageons nos langues, </a:t>
            </a:r>
            <a:r>
              <a:rPr lang="fr-FR" dirty="0" err="1">
                <a:highlight>
                  <a:srgbClr val="FF0000"/>
                </a:highlight>
                <a:latin typeface="Arial"/>
                <a:ea typeface="Arial"/>
                <a:cs typeface="Arial"/>
                <a:sym typeface="Arial"/>
              </a:rPr>
              <a:t>Poquelinades</a:t>
            </a:r>
            <a:r>
              <a:rPr lang="fr-FR" dirty="0">
                <a:highlight>
                  <a:srgbClr val="FF0000"/>
                </a:highlight>
                <a:latin typeface="Arial"/>
                <a:ea typeface="Arial"/>
                <a:cs typeface="Arial"/>
                <a:sym typeface="Arial"/>
              </a:rPr>
              <a:t>, </a:t>
            </a:r>
            <a:r>
              <a:rPr lang="fr-FR" dirty="0" err="1">
                <a:highlight>
                  <a:srgbClr val="FF0000"/>
                </a:highlight>
                <a:latin typeface="Arial"/>
                <a:ea typeface="Arial"/>
                <a:cs typeface="Arial"/>
                <a:sym typeface="Arial"/>
              </a:rPr>
              <a:t>Ravinala</a:t>
            </a:r>
            <a:r>
              <a:rPr lang="fr-FR" dirty="0">
                <a:highlight>
                  <a:srgbClr val="FF0000"/>
                </a:highlight>
                <a:latin typeface="Arial"/>
                <a:ea typeface="Arial"/>
                <a:cs typeface="Arial"/>
                <a:sym typeface="Arial"/>
              </a:rPr>
              <a:t>, …</a:t>
            </a:r>
            <a:endParaRPr dirty="0">
              <a:highlight>
                <a:srgbClr val="FF0000"/>
              </a:highlight>
              <a:latin typeface="Arial"/>
              <a:ea typeface="Arial"/>
              <a:cs typeface="Arial"/>
              <a:sym typeface="Arial"/>
            </a:endParaRPr>
          </a:p>
          <a:p>
            <a:pPr marL="457200" lvl="0" indent="-317500" algn="l" rtl="0">
              <a:lnSpc>
                <a:spcPct val="100000"/>
              </a:lnSpc>
              <a:spcBef>
                <a:spcPts val="0"/>
              </a:spcBef>
              <a:spcAft>
                <a:spcPts val="0"/>
              </a:spcAft>
              <a:buSzPts val="1400"/>
              <a:buFont typeface="Arial"/>
              <a:buChar char="●"/>
            </a:pPr>
            <a:r>
              <a:rPr lang="fr-FR" dirty="0">
                <a:highlight>
                  <a:srgbClr val="FF0000"/>
                </a:highlight>
                <a:latin typeface="Arial"/>
                <a:ea typeface="Arial"/>
                <a:cs typeface="Arial"/>
                <a:sym typeface="Arial"/>
              </a:rPr>
              <a:t>Festival créole : ressources naturelles, culture HG (Cf. : cartographie, Classe à enjeux maritimes…)</a:t>
            </a:r>
            <a:endParaRPr dirty="0">
              <a:highlight>
                <a:srgbClr val="FF0000"/>
              </a:highlight>
              <a:latin typeface="Arial"/>
              <a:ea typeface="Arial"/>
              <a:cs typeface="Arial"/>
              <a:sym typeface="Arial"/>
            </a:endParaRPr>
          </a:p>
          <a:p>
            <a:pPr marL="457200" lvl="0" indent="-317500" algn="l" rtl="0">
              <a:lnSpc>
                <a:spcPct val="100000"/>
              </a:lnSpc>
              <a:spcBef>
                <a:spcPts val="0"/>
              </a:spcBef>
              <a:spcAft>
                <a:spcPts val="0"/>
              </a:spcAft>
              <a:buSzPts val="1400"/>
              <a:buFont typeface="Arial"/>
              <a:buChar char="●"/>
            </a:pPr>
            <a:r>
              <a:rPr lang="fr-FR" dirty="0">
                <a:highlight>
                  <a:srgbClr val="FF0000"/>
                </a:highlight>
                <a:latin typeface="Arial"/>
                <a:ea typeface="Arial"/>
                <a:cs typeface="Arial"/>
                <a:sym typeface="Arial"/>
              </a:rPr>
              <a:t>Graines de reporter</a:t>
            </a:r>
            <a:endParaRPr dirty="0">
              <a:highlight>
                <a:srgbClr val="FF0000"/>
              </a:highlight>
              <a:latin typeface="Arial"/>
              <a:ea typeface="Arial"/>
              <a:cs typeface="Arial"/>
              <a:sym typeface="Arial"/>
            </a:endParaRPr>
          </a:p>
          <a:p>
            <a:pPr marL="457200" lvl="0" indent="-317500" algn="l" rtl="0">
              <a:lnSpc>
                <a:spcPct val="100000"/>
              </a:lnSpc>
              <a:spcBef>
                <a:spcPts val="0"/>
              </a:spcBef>
              <a:spcAft>
                <a:spcPts val="0"/>
              </a:spcAft>
              <a:buSzPts val="1400"/>
              <a:buFont typeface="Arial"/>
              <a:buChar char="●"/>
            </a:pPr>
            <a:r>
              <a:rPr lang="fr-FR" dirty="0">
                <a:highlight>
                  <a:srgbClr val="FF0000"/>
                </a:highlight>
                <a:latin typeface="Arial"/>
                <a:ea typeface="Arial"/>
                <a:cs typeface="Arial"/>
                <a:sym typeface="Arial"/>
              </a:rPr>
              <a:t>Plantation 2 Coco de mer</a:t>
            </a:r>
            <a:endParaRPr dirty="0">
              <a:highlight>
                <a:srgbClr val="FF0000"/>
              </a:highlight>
              <a:latin typeface="Arial"/>
              <a:ea typeface="Arial"/>
              <a:cs typeface="Arial"/>
              <a:sym typeface="Arial"/>
            </a:endParaRPr>
          </a:p>
          <a:p>
            <a:pPr marL="457200" lvl="0" indent="-317500" algn="l" rtl="0">
              <a:lnSpc>
                <a:spcPct val="100000"/>
              </a:lnSpc>
              <a:spcBef>
                <a:spcPts val="0"/>
              </a:spcBef>
              <a:spcAft>
                <a:spcPts val="0"/>
              </a:spcAft>
              <a:buSzPts val="1400"/>
              <a:buFont typeface="Arial"/>
              <a:buChar char="●"/>
            </a:pPr>
            <a:r>
              <a:rPr lang="fr-FR" dirty="0">
                <a:highlight>
                  <a:srgbClr val="FF0000"/>
                </a:highlight>
                <a:latin typeface="Arial"/>
                <a:ea typeface="Arial"/>
                <a:cs typeface="Arial"/>
                <a:sym typeface="Arial"/>
              </a:rPr>
              <a:t>Eco délégué au primaire et formation</a:t>
            </a:r>
            <a:endParaRPr dirty="0">
              <a:highlight>
                <a:srgbClr val="FF0000"/>
              </a:highlight>
              <a:latin typeface="Arial"/>
              <a:ea typeface="Arial"/>
              <a:cs typeface="Arial"/>
              <a:sym typeface="Arial"/>
            </a:endParaRPr>
          </a:p>
          <a:p>
            <a:pPr marL="457200" lvl="0" indent="-317500" algn="l" rtl="0">
              <a:lnSpc>
                <a:spcPct val="100000"/>
              </a:lnSpc>
              <a:spcBef>
                <a:spcPts val="0"/>
              </a:spcBef>
              <a:spcAft>
                <a:spcPts val="0"/>
              </a:spcAft>
              <a:buSzPts val="1400"/>
              <a:buFont typeface="Arial"/>
              <a:buChar char="●"/>
            </a:pPr>
            <a:r>
              <a:rPr lang="fr-FR" dirty="0">
                <a:highlight>
                  <a:srgbClr val="FF0000"/>
                </a:highlight>
                <a:latin typeface="Arial"/>
                <a:ea typeface="Arial"/>
                <a:cs typeface="Arial"/>
                <a:sym typeface="Arial"/>
              </a:rPr>
              <a:t>Fresque sur le thème DD</a:t>
            </a:r>
            <a:endParaRPr dirty="0">
              <a:highlight>
                <a:srgbClr val="FF0000"/>
              </a:highlight>
              <a:latin typeface="Arial"/>
              <a:ea typeface="Arial"/>
              <a:cs typeface="Arial"/>
              <a:sym typeface="Arial"/>
            </a:endParaRPr>
          </a:p>
          <a:p>
            <a:pPr marL="457200" lvl="0" indent="-317500" algn="l" rtl="0">
              <a:lnSpc>
                <a:spcPct val="100000"/>
              </a:lnSpc>
              <a:spcBef>
                <a:spcPts val="0"/>
              </a:spcBef>
              <a:spcAft>
                <a:spcPts val="0"/>
              </a:spcAft>
              <a:buSzPts val="1400"/>
              <a:buFont typeface="Arial"/>
              <a:buChar char="●"/>
            </a:pPr>
            <a:r>
              <a:rPr lang="fr-FR" dirty="0">
                <a:highlight>
                  <a:srgbClr val="FF0000"/>
                </a:highlight>
                <a:latin typeface="Arial"/>
                <a:ea typeface="Arial"/>
                <a:cs typeface="Arial"/>
                <a:sym typeface="Arial"/>
              </a:rPr>
              <a:t>Panneau solaire proposition élève de 6ème</a:t>
            </a:r>
            <a:endParaRPr dirty="0">
              <a:highlight>
                <a:srgbClr val="FF0000"/>
              </a:highlight>
              <a:latin typeface="Arial"/>
              <a:ea typeface="Arial"/>
              <a:cs typeface="Arial"/>
              <a:sym typeface="Arial"/>
            </a:endParaRPr>
          </a:p>
          <a:p>
            <a:pPr marL="457200" lvl="0" indent="-317500" algn="l" rtl="0">
              <a:lnSpc>
                <a:spcPct val="100000"/>
              </a:lnSpc>
              <a:spcBef>
                <a:spcPts val="0"/>
              </a:spcBef>
              <a:spcAft>
                <a:spcPts val="0"/>
              </a:spcAft>
              <a:buSzPts val="1400"/>
              <a:buFont typeface="Arial"/>
              <a:buChar char="●"/>
            </a:pPr>
            <a:r>
              <a:rPr lang="fr-FR" dirty="0">
                <a:highlight>
                  <a:srgbClr val="FF0000"/>
                </a:highlight>
                <a:latin typeface="Arial"/>
                <a:ea typeface="Arial"/>
                <a:cs typeface="Arial"/>
                <a:sym typeface="Arial"/>
              </a:rPr>
              <a:t>Travail sur les espaces récréatifs bien être verdure…</a:t>
            </a:r>
            <a:endParaRPr dirty="0">
              <a:highlight>
                <a:srgbClr val="FF0000"/>
              </a:highlight>
            </a:endParaRPr>
          </a:p>
        </p:txBody>
      </p:sp>
      <p:sp>
        <p:nvSpPr>
          <p:cNvPr id="266" name="Google Shape;266;p1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fr-FR" sz="1200" b="0" i="0" u="none" strike="noStrike" cap="none">
                <a:solidFill>
                  <a:schemeClr val="dk1"/>
                </a:solidFill>
                <a:latin typeface="Calibri"/>
                <a:ea typeface="Calibri"/>
                <a:cs typeface="Calibri"/>
                <a:sym typeface="Calibri"/>
              </a:rPr>
              <a:t>11</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472815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3" name="Google Shape;273;p1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fr-FR"/>
              <a:t>12</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AA02CD4-10CE-5F81-6434-C46891ABEF1F}"/>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5FDBA565-0FB2-54BE-4C1E-3244E07648D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5DEC2AA1-E3E4-79B4-D9F4-BE2653D48EFF}"/>
              </a:ext>
            </a:extLst>
          </p:cNvPr>
          <p:cNvSpPr>
            <a:spLocks noGrp="1"/>
          </p:cNvSpPr>
          <p:nvPr>
            <p:ph type="dt" sz="half" idx="10"/>
          </p:nvPr>
        </p:nvSpPr>
        <p:spPr/>
        <p:txBody>
          <a:bodyPr/>
          <a:lstStyle/>
          <a:p>
            <a:fld id="{7A24CCC5-70D0-4CAC-9392-B28D7F3D7F6D}" type="datetimeFigureOut">
              <a:rPr lang="fr-FR" smtClean="0"/>
              <a:t>19/11/2024</a:t>
            </a:fld>
            <a:endParaRPr lang="fr-FR"/>
          </a:p>
        </p:txBody>
      </p:sp>
      <p:sp>
        <p:nvSpPr>
          <p:cNvPr id="5" name="Espace réservé du pied de page 4">
            <a:extLst>
              <a:ext uri="{FF2B5EF4-FFF2-40B4-BE49-F238E27FC236}">
                <a16:creationId xmlns:a16="http://schemas.microsoft.com/office/drawing/2014/main" id="{FF5DDACF-7B5D-9EC6-2C5D-7A0F4C39200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E57D497-B991-599A-61D1-79E879F52F72}"/>
              </a:ext>
            </a:extLst>
          </p:cNvPr>
          <p:cNvSpPr>
            <a:spLocks noGrp="1"/>
          </p:cNvSpPr>
          <p:nvPr>
            <p:ph type="sldNum" sz="quarter" idx="12"/>
          </p:nvPr>
        </p:nvSpPr>
        <p:spPr/>
        <p:txBody>
          <a:bodyPr/>
          <a:lstStyle/>
          <a:p>
            <a:fld id="{E08A15FC-F03E-4916-9478-60500E6CEA7B}" type="slidenum">
              <a:rPr lang="fr-FR" smtClean="0"/>
              <a:t>‹N°›</a:t>
            </a:fld>
            <a:endParaRPr lang="fr-FR"/>
          </a:p>
        </p:txBody>
      </p:sp>
    </p:spTree>
    <p:extLst>
      <p:ext uri="{BB962C8B-B14F-4D97-AF65-F5344CB8AC3E}">
        <p14:creationId xmlns:p14="http://schemas.microsoft.com/office/powerpoint/2010/main" val="31374467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6DE76C3-BC90-6D3D-BF70-2766A74C6E0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5FB41443-918E-0F77-8387-1915B90F68EF}"/>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DA4EAC6-BD01-7C82-B146-37784263B696}"/>
              </a:ext>
            </a:extLst>
          </p:cNvPr>
          <p:cNvSpPr>
            <a:spLocks noGrp="1"/>
          </p:cNvSpPr>
          <p:nvPr>
            <p:ph type="dt" sz="half" idx="10"/>
          </p:nvPr>
        </p:nvSpPr>
        <p:spPr/>
        <p:txBody>
          <a:bodyPr/>
          <a:lstStyle/>
          <a:p>
            <a:fld id="{7A24CCC5-70D0-4CAC-9392-B28D7F3D7F6D}" type="datetimeFigureOut">
              <a:rPr lang="fr-FR" smtClean="0"/>
              <a:t>19/11/2024</a:t>
            </a:fld>
            <a:endParaRPr lang="fr-FR"/>
          </a:p>
        </p:txBody>
      </p:sp>
      <p:sp>
        <p:nvSpPr>
          <p:cNvPr id="5" name="Espace réservé du pied de page 4">
            <a:extLst>
              <a:ext uri="{FF2B5EF4-FFF2-40B4-BE49-F238E27FC236}">
                <a16:creationId xmlns:a16="http://schemas.microsoft.com/office/drawing/2014/main" id="{B58850D7-67FB-A5E0-A3A9-8CE5FB7FDED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A132F1D-0C1C-7AE1-9344-1D7552DF3465}"/>
              </a:ext>
            </a:extLst>
          </p:cNvPr>
          <p:cNvSpPr>
            <a:spLocks noGrp="1"/>
          </p:cNvSpPr>
          <p:nvPr>
            <p:ph type="sldNum" sz="quarter" idx="12"/>
          </p:nvPr>
        </p:nvSpPr>
        <p:spPr/>
        <p:txBody>
          <a:bodyPr/>
          <a:lstStyle/>
          <a:p>
            <a:fld id="{E08A15FC-F03E-4916-9478-60500E6CEA7B}" type="slidenum">
              <a:rPr lang="fr-FR" smtClean="0"/>
              <a:t>‹N°›</a:t>
            </a:fld>
            <a:endParaRPr lang="fr-FR"/>
          </a:p>
        </p:txBody>
      </p:sp>
    </p:spTree>
    <p:extLst>
      <p:ext uri="{BB962C8B-B14F-4D97-AF65-F5344CB8AC3E}">
        <p14:creationId xmlns:p14="http://schemas.microsoft.com/office/powerpoint/2010/main" val="26710714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008A34-3720-BAE2-6A12-D5F78BD0729C}"/>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50766B75-EDFC-4DAD-5987-4C09C1B6DA1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3DCDF11A-BA61-3F28-1DD5-37439EE66832}"/>
              </a:ext>
            </a:extLst>
          </p:cNvPr>
          <p:cNvSpPr>
            <a:spLocks noGrp="1"/>
          </p:cNvSpPr>
          <p:nvPr>
            <p:ph type="dt" sz="half" idx="10"/>
          </p:nvPr>
        </p:nvSpPr>
        <p:spPr/>
        <p:txBody>
          <a:bodyPr/>
          <a:lstStyle/>
          <a:p>
            <a:fld id="{7A24CCC5-70D0-4CAC-9392-B28D7F3D7F6D}" type="datetimeFigureOut">
              <a:rPr lang="fr-FR" smtClean="0"/>
              <a:t>19/11/2024</a:t>
            </a:fld>
            <a:endParaRPr lang="fr-FR"/>
          </a:p>
        </p:txBody>
      </p:sp>
      <p:sp>
        <p:nvSpPr>
          <p:cNvPr id="5" name="Espace réservé du pied de page 4">
            <a:extLst>
              <a:ext uri="{FF2B5EF4-FFF2-40B4-BE49-F238E27FC236}">
                <a16:creationId xmlns:a16="http://schemas.microsoft.com/office/drawing/2014/main" id="{C3AC16D3-0604-8BF7-58E6-79D057174A2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5CE148C-4F30-B4ED-AF47-544A65216D06}"/>
              </a:ext>
            </a:extLst>
          </p:cNvPr>
          <p:cNvSpPr>
            <a:spLocks noGrp="1"/>
          </p:cNvSpPr>
          <p:nvPr>
            <p:ph type="sldNum" sz="quarter" idx="12"/>
          </p:nvPr>
        </p:nvSpPr>
        <p:spPr/>
        <p:txBody>
          <a:bodyPr/>
          <a:lstStyle/>
          <a:p>
            <a:fld id="{E08A15FC-F03E-4916-9478-60500E6CEA7B}" type="slidenum">
              <a:rPr lang="fr-FR" smtClean="0"/>
              <a:t>‹N°›</a:t>
            </a:fld>
            <a:endParaRPr lang="fr-FR"/>
          </a:p>
        </p:txBody>
      </p:sp>
    </p:spTree>
    <p:extLst>
      <p:ext uri="{BB962C8B-B14F-4D97-AF65-F5344CB8AC3E}">
        <p14:creationId xmlns:p14="http://schemas.microsoft.com/office/powerpoint/2010/main" val="15854759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668789-5370-628B-542C-93CB1102B405}"/>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89AB8A8F-DABA-72FA-9113-169891CA985B}"/>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13B714C6-B159-54A5-8DE9-801EDD17E8F7}"/>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B088D017-AC38-5B28-0EB5-F3BE699F46C5}"/>
              </a:ext>
            </a:extLst>
          </p:cNvPr>
          <p:cNvSpPr>
            <a:spLocks noGrp="1"/>
          </p:cNvSpPr>
          <p:nvPr>
            <p:ph type="dt" sz="half" idx="10"/>
          </p:nvPr>
        </p:nvSpPr>
        <p:spPr/>
        <p:txBody>
          <a:bodyPr/>
          <a:lstStyle/>
          <a:p>
            <a:fld id="{7A24CCC5-70D0-4CAC-9392-B28D7F3D7F6D}" type="datetimeFigureOut">
              <a:rPr lang="fr-FR" smtClean="0"/>
              <a:t>19/11/2024</a:t>
            </a:fld>
            <a:endParaRPr lang="fr-FR"/>
          </a:p>
        </p:txBody>
      </p:sp>
      <p:sp>
        <p:nvSpPr>
          <p:cNvPr id="6" name="Espace réservé du pied de page 5">
            <a:extLst>
              <a:ext uri="{FF2B5EF4-FFF2-40B4-BE49-F238E27FC236}">
                <a16:creationId xmlns:a16="http://schemas.microsoft.com/office/drawing/2014/main" id="{5416027A-4D68-F3B7-479A-24A877E976D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A08B579-32DC-191B-9299-8B1E2875CBD5}"/>
              </a:ext>
            </a:extLst>
          </p:cNvPr>
          <p:cNvSpPr>
            <a:spLocks noGrp="1"/>
          </p:cNvSpPr>
          <p:nvPr>
            <p:ph type="sldNum" sz="quarter" idx="12"/>
          </p:nvPr>
        </p:nvSpPr>
        <p:spPr/>
        <p:txBody>
          <a:bodyPr/>
          <a:lstStyle/>
          <a:p>
            <a:fld id="{E08A15FC-F03E-4916-9478-60500E6CEA7B}" type="slidenum">
              <a:rPr lang="fr-FR" smtClean="0"/>
              <a:t>‹N°›</a:t>
            </a:fld>
            <a:endParaRPr lang="fr-FR"/>
          </a:p>
        </p:txBody>
      </p:sp>
    </p:spTree>
    <p:extLst>
      <p:ext uri="{BB962C8B-B14F-4D97-AF65-F5344CB8AC3E}">
        <p14:creationId xmlns:p14="http://schemas.microsoft.com/office/powerpoint/2010/main" val="3946883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A58C1A-14B1-B3A3-0A6B-3A2C888CB454}"/>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11060D45-9635-11C7-AC86-4AE28295480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852C7820-93AA-E453-2BF1-B9078FF46265}"/>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A2F4876E-9358-7183-7DD7-48C15C09F44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B9FA29CD-1461-9D94-428E-0FBCC038769C}"/>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3985F4AA-639E-6F20-8116-8AC3DBF5ED57}"/>
              </a:ext>
            </a:extLst>
          </p:cNvPr>
          <p:cNvSpPr>
            <a:spLocks noGrp="1"/>
          </p:cNvSpPr>
          <p:nvPr>
            <p:ph type="dt" sz="half" idx="10"/>
          </p:nvPr>
        </p:nvSpPr>
        <p:spPr/>
        <p:txBody>
          <a:bodyPr/>
          <a:lstStyle/>
          <a:p>
            <a:fld id="{7A24CCC5-70D0-4CAC-9392-B28D7F3D7F6D}" type="datetimeFigureOut">
              <a:rPr lang="fr-FR" smtClean="0"/>
              <a:t>19/11/2024</a:t>
            </a:fld>
            <a:endParaRPr lang="fr-FR"/>
          </a:p>
        </p:txBody>
      </p:sp>
      <p:sp>
        <p:nvSpPr>
          <p:cNvPr id="8" name="Espace réservé du pied de page 7">
            <a:extLst>
              <a:ext uri="{FF2B5EF4-FFF2-40B4-BE49-F238E27FC236}">
                <a16:creationId xmlns:a16="http://schemas.microsoft.com/office/drawing/2014/main" id="{5FBBDE5A-D486-C8F0-9EFF-6E7D1E874207}"/>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7429675E-BC45-9A34-B94D-B8657393E7F8}"/>
              </a:ext>
            </a:extLst>
          </p:cNvPr>
          <p:cNvSpPr>
            <a:spLocks noGrp="1"/>
          </p:cNvSpPr>
          <p:nvPr>
            <p:ph type="sldNum" sz="quarter" idx="12"/>
          </p:nvPr>
        </p:nvSpPr>
        <p:spPr/>
        <p:txBody>
          <a:bodyPr/>
          <a:lstStyle/>
          <a:p>
            <a:fld id="{E08A15FC-F03E-4916-9478-60500E6CEA7B}" type="slidenum">
              <a:rPr lang="fr-FR" smtClean="0"/>
              <a:t>‹N°›</a:t>
            </a:fld>
            <a:endParaRPr lang="fr-FR"/>
          </a:p>
        </p:txBody>
      </p:sp>
    </p:spTree>
    <p:extLst>
      <p:ext uri="{BB962C8B-B14F-4D97-AF65-F5344CB8AC3E}">
        <p14:creationId xmlns:p14="http://schemas.microsoft.com/office/powerpoint/2010/main" val="26141991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02E6F9-52C1-EA26-47DE-A827F592EBF6}"/>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64882612-0D80-AD07-9597-ED53C4EB94BF}"/>
              </a:ext>
            </a:extLst>
          </p:cNvPr>
          <p:cNvSpPr>
            <a:spLocks noGrp="1"/>
          </p:cNvSpPr>
          <p:nvPr>
            <p:ph type="dt" sz="half" idx="10"/>
          </p:nvPr>
        </p:nvSpPr>
        <p:spPr/>
        <p:txBody>
          <a:bodyPr/>
          <a:lstStyle/>
          <a:p>
            <a:fld id="{7A24CCC5-70D0-4CAC-9392-B28D7F3D7F6D}" type="datetimeFigureOut">
              <a:rPr lang="fr-FR" smtClean="0"/>
              <a:t>19/11/2024</a:t>
            </a:fld>
            <a:endParaRPr lang="fr-FR"/>
          </a:p>
        </p:txBody>
      </p:sp>
      <p:sp>
        <p:nvSpPr>
          <p:cNvPr id="4" name="Espace réservé du pied de page 3">
            <a:extLst>
              <a:ext uri="{FF2B5EF4-FFF2-40B4-BE49-F238E27FC236}">
                <a16:creationId xmlns:a16="http://schemas.microsoft.com/office/drawing/2014/main" id="{AB8C9003-D906-9282-597D-5C7F7990407B}"/>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86351EB1-575D-805D-5851-318912DD6DB4}"/>
              </a:ext>
            </a:extLst>
          </p:cNvPr>
          <p:cNvSpPr>
            <a:spLocks noGrp="1"/>
          </p:cNvSpPr>
          <p:nvPr>
            <p:ph type="sldNum" sz="quarter" idx="12"/>
          </p:nvPr>
        </p:nvSpPr>
        <p:spPr/>
        <p:txBody>
          <a:bodyPr/>
          <a:lstStyle/>
          <a:p>
            <a:fld id="{E08A15FC-F03E-4916-9478-60500E6CEA7B}" type="slidenum">
              <a:rPr lang="fr-FR" smtClean="0"/>
              <a:t>‹N°›</a:t>
            </a:fld>
            <a:endParaRPr lang="fr-FR"/>
          </a:p>
        </p:txBody>
      </p:sp>
    </p:spTree>
    <p:extLst>
      <p:ext uri="{BB962C8B-B14F-4D97-AF65-F5344CB8AC3E}">
        <p14:creationId xmlns:p14="http://schemas.microsoft.com/office/powerpoint/2010/main" val="24013752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DB195DB7-A29F-7C17-B180-6FEBC9FA07AB}"/>
              </a:ext>
            </a:extLst>
          </p:cNvPr>
          <p:cNvSpPr>
            <a:spLocks noGrp="1"/>
          </p:cNvSpPr>
          <p:nvPr>
            <p:ph type="dt" sz="half" idx="10"/>
          </p:nvPr>
        </p:nvSpPr>
        <p:spPr/>
        <p:txBody>
          <a:bodyPr/>
          <a:lstStyle/>
          <a:p>
            <a:fld id="{7A24CCC5-70D0-4CAC-9392-B28D7F3D7F6D}" type="datetimeFigureOut">
              <a:rPr lang="fr-FR" smtClean="0"/>
              <a:t>19/11/2024</a:t>
            </a:fld>
            <a:endParaRPr lang="fr-FR"/>
          </a:p>
        </p:txBody>
      </p:sp>
      <p:sp>
        <p:nvSpPr>
          <p:cNvPr id="3" name="Espace réservé du pied de page 2">
            <a:extLst>
              <a:ext uri="{FF2B5EF4-FFF2-40B4-BE49-F238E27FC236}">
                <a16:creationId xmlns:a16="http://schemas.microsoft.com/office/drawing/2014/main" id="{C12D8EF2-23DF-857A-06F4-B6FE879BB82B}"/>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F69C6DC2-C155-CFD5-1D03-18EF9DB0D382}"/>
              </a:ext>
            </a:extLst>
          </p:cNvPr>
          <p:cNvSpPr>
            <a:spLocks noGrp="1"/>
          </p:cNvSpPr>
          <p:nvPr>
            <p:ph type="sldNum" sz="quarter" idx="12"/>
          </p:nvPr>
        </p:nvSpPr>
        <p:spPr/>
        <p:txBody>
          <a:bodyPr/>
          <a:lstStyle/>
          <a:p>
            <a:fld id="{E08A15FC-F03E-4916-9478-60500E6CEA7B}" type="slidenum">
              <a:rPr lang="fr-FR" smtClean="0"/>
              <a:t>‹N°›</a:t>
            </a:fld>
            <a:endParaRPr lang="fr-FR"/>
          </a:p>
        </p:txBody>
      </p:sp>
    </p:spTree>
    <p:extLst>
      <p:ext uri="{BB962C8B-B14F-4D97-AF65-F5344CB8AC3E}">
        <p14:creationId xmlns:p14="http://schemas.microsoft.com/office/powerpoint/2010/main" val="4790161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C5597DA-4AEA-EEB2-21D8-13ABAB8E900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46793065-C002-3110-3AC5-2ADC1EE9CF0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AE6D1A79-52E2-3AE0-5BA1-7D943931A9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47C6653-12C6-A7C9-3E8B-64A1C5106848}"/>
              </a:ext>
            </a:extLst>
          </p:cNvPr>
          <p:cNvSpPr>
            <a:spLocks noGrp="1"/>
          </p:cNvSpPr>
          <p:nvPr>
            <p:ph type="dt" sz="half" idx="10"/>
          </p:nvPr>
        </p:nvSpPr>
        <p:spPr/>
        <p:txBody>
          <a:bodyPr/>
          <a:lstStyle/>
          <a:p>
            <a:fld id="{7A24CCC5-70D0-4CAC-9392-B28D7F3D7F6D}" type="datetimeFigureOut">
              <a:rPr lang="fr-FR" smtClean="0"/>
              <a:t>19/11/2024</a:t>
            </a:fld>
            <a:endParaRPr lang="fr-FR"/>
          </a:p>
        </p:txBody>
      </p:sp>
      <p:sp>
        <p:nvSpPr>
          <p:cNvPr id="6" name="Espace réservé du pied de page 5">
            <a:extLst>
              <a:ext uri="{FF2B5EF4-FFF2-40B4-BE49-F238E27FC236}">
                <a16:creationId xmlns:a16="http://schemas.microsoft.com/office/drawing/2014/main" id="{5CDC3691-2D12-E935-01DE-45AC0253EB6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AA751F2-D515-A79D-A439-2622AD8D2FD2}"/>
              </a:ext>
            </a:extLst>
          </p:cNvPr>
          <p:cNvSpPr>
            <a:spLocks noGrp="1"/>
          </p:cNvSpPr>
          <p:nvPr>
            <p:ph type="sldNum" sz="quarter" idx="12"/>
          </p:nvPr>
        </p:nvSpPr>
        <p:spPr/>
        <p:txBody>
          <a:bodyPr/>
          <a:lstStyle/>
          <a:p>
            <a:fld id="{E08A15FC-F03E-4916-9478-60500E6CEA7B}" type="slidenum">
              <a:rPr lang="fr-FR" smtClean="0"/>
              <a:t>‹N°›</a:t>
            </a:fld>
            <a:endParaRPr lang="fr-FR"/>
          </a:p>
        </p:txBody>
      </p:sp>
    </p:spTree>
    <p:extLst>
      <p:ext uri="{BB962C8B-B14F-4D97-AF65-F5344CB8AC3E}">
        <p14:creationId xmlns:p14="http://schemas.microsoft.com/office/powerpoint/2010/main" val="36051960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468022-E623-F0B2-4FC9-3FD995832453}"/>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823462A2-1FC2-F8AE-05EB-23FA5DD3E33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07763791-2FE2-4815-632F-4B2EEC203C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C37D74F9-C7FD-8112-976B-EF6ED774B738}"/>
              </a:ext>
            </a:extLst>
          </p:cNvPr>
          <p:cNvSpPr>
            <a:spLocks noGrp="1"/>
          </p:cNvSpPr>
          <p:nvPr>
            <p:ph type="dt" sz="half" idx="10"/>
          </p:nvPr>
        </p:nvSpPr>
        <p:spPr/>
        <p:txBody>
          <a:bodyPr/>
          <a:lstStyle/>
          <a:p>
            <a:fld id="{7A24CCC5-70D0-4CAC-9392-B28D7F3D7F6D}" type="datetimeFigureOut">
              <a:rPr lang="fr-FR" smtClean="0"/>
              <a:t>19/11/2024</a:t>
            </a:fld>
            <a:endParaRPr lang="fr-FR"/>
          </a:p>
        </p:txBody>
      </p:sp>
      <p:sp>
        <p:nvSpPr>
          <p:cNvPr id="6" name="Espace réservé du pied de page 5">
            <a:extLst>
              <a:ext uri="{FF2B5EF4-FFF2-40B4-BE49-F238E27FC236}">
                <a16:creationId xmlns:a16="http://schemas.microsoft.com/office/drawing/2014/main" id="{026C3E24-AF5C-894A-6862-E87ABC119FF9}"/>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3B71479-7462-EA8D-9BFE-8B6E66B8F5E8}"/>
              </a:ext>
            </a:extLst>
          </p:cNvPr>
          <p:cNvSpPr>
            <a:spLocks noGrp="1"/>
          </p:cNvSpPr>
          <p:nvPr>
            <p:ph type="sldNum" sz="quarter" idx="12"/>
          </p:nvPr>
        </p:nvSpPr>
        <p:spPr/>
        <p:txBody>
          <a:bodyPr/>
          <a:lstStyle/>
          <a:p>
            <a:fld id="{E08A15FC-F03E-4916-9478-60500E6CEA7B}" type="slidenum">
              <a:rPr lang="fr-FR" smtClean="0"/>
              <a:t>‹N°›</a:t>
            </a:fld>
            <a:endParaRPr lang="fr-FR"/>
          </a:p>
        </p:txBody>
      </p:sp>
    </p:spTree>
    <p:extLst>
      <p:ext uri="{BB962C8B-B14F-4D97-AF65-F5344CB8AC3E}">
        <p14:creationId xmlns:p14="http://schemas.microsoft.com/office/powerpoint/2010/main" val="38733340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40933F-2A17-41E6-C3F9-6187A6ADEE7E}"/>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437ACEDB-FD1B-20E3-DC68-27E8569C70DF}"/>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4D813FC-5664-9DDD-D00E-EFE98E84C70B}"/>
              </a:ext>
            </a:extLst>
          </p:cNvPr>
          <p:cNvSpPr>
            <a:spLocks noGrp="1"/>
          </p:cNvSpPr>
          <p:nvPr>
            <p:ph type="dt" sz="half" idx="10"/>
          </p:nvPr>
        </p:nvSpPr>
        <p:spPr/>
        <p:txBody>
          <a:bodyPr/>
          <a:lstStyle/>
          <a:p>
            <a:fld id="{7A24CCC5-70D0-4CAC-9392-B28D7F3D7F6D}" type="datetimeFigureOut">
              <a:rPr lang="fr-FR" smtClean="0"/>
              <a:t>19/11/2024</a:t>
            </a:fld>
            <a:endParaRPr lang="fr-FR"/>
          </a:p>
        </p:txBody>
      </p:sp>
      <p:sp>
        <p:nvSpPr>
          <p:cNvPr id="5" name="Espace réservé du pied de page 4">
            <a:extLst>
              <a:ext uri="{FF2B5EF4-FFF2-40B4-BE49-F238E27FC236}">
                <a16:creationId xmlns:a16="http://schemas.microsoft.com/office/drawing/2014/main" id="{C3638D8D-975C-0DC4-48C8-44D15536EA4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20DA2BA-4F8C-8555-F3A8-73D8B79BBF93}"/>
              </a:ext>
            </a:extLst>
          </p:cNvPr>
          <p:cNvSpPr>
            <a:spLocks noGrp="1"/>
          </p:cNvSpPr>
          <p:nvPr>
            <p:ph type="sldNum" sz="quarter" idx="12"/>
          </p:nvPr>
        </p:nvSpPr>
        <p:spPr/>
        <p:txBody>
          <a:bodyPr/>
          <a:lstStyle/>
          <a:p>
            <a:fld id="{E08A15FC-F03E-4916-9478-60500E6CEA7B}" type="slidenum">
              <a:rPr lang="fr-FR" smtClean="0"/>
              <a:t>‹N°›</a:t>
            </a:fld>
            <a:endParaRPr lang="fr-FR"/>
          </a:p>
        </p:txBody>
      </p:sp>
    </p:spTree>
    <p:extLst>
      <p:ext uri="{BB962C8B-B14F-4D97-AF65-F5344CB8AC3E}">
        <p14:creationId xmlns:p14="http://schemas.microsoft.com/office/powerpoint/2010/main" val="42474704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4A03FC7-1E95-81C6-F2FE-A88C33E9DB86}"/>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032B1DA3-F8FD-C4E4-71BB-5DF3291BEBA1}"/>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B2A416C-BD13-1042-9980-3D9D96766B09}"/>
              </a:ext>
            </a:extLst>
          </p:cNvPr>
          <p:cNvSpPr>
            <a:spLocks noGrp="1"/>
          </p:cNvSpPr>
          <p:nvPr>
            <p:ph type="dt" sz="half" idx="10"/>
          </p:nvPr>
        </p:nvSpPr>
        <p:spPr/>
        <p:txBody>
          <a:bodyPr/>
          <a:lstStyle/>
          <a:p>
            <a:fld id="{7A24CCC5-70D0-4CAC-9392-B28D7F3D7F6D}" type="datetimeFigureOut">
              <a:rPr lang="fr-FR" smtClean="0"/>
              <a:t>19/11/2024</a:t>
            </a:fld>
            <a:endParaRPr lang="fr-FR"/>
          </a:p>
        </p:txBody>
      </p:sp>
      <p:sp>
        <p:nvSpPr>
          <p:cNvPr id="5" name="Espace réservé du pied de page 4">
            <a:extLst>
              <a:ext uri="{FF2B5EF4-FFF2-40B4-BE49-F238E27FC236}">
                <a16:creationId xmlns:a16="http://schemas.microsoft.com/office/drawing/2014/main" id="{D2BA65DA-09F7-C110-EDD9-017A393ED5A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60F20E7-BA52-321C-44DB-2F20579DEE51}"/>
              </a:ext>
            </a:extLst>
          </p:cNvPr>
          <p:cNvSpPr>
            <a:spLocks noGrp="1"/>
          </p:cNvSpPr>
          <p:nvPr>
            <p:ph type="sldNum" sz="quarter" idx="12"/>
          </p:nvPr>
        </p:nvSpPr>
        <p:spPr/>
        <p:txBody>
          <a:bodyPr/>
          <a:lstStyle/>
          <a:p>
            <a:fld id="{E08A15FC-F03E-4916-9478-60500E6CEA7B}" type="slidenum">
              <a:rPr lang="fr-FR" smtClean="0"/>
              <a:t>‹N°›</a:t>
            </a:fld>
            <a:endParaRPr lang="fr-FR"/>
          </a:p>
        </p:txBody>
      </p:sp>
    </p:spTree>
    <p:extLst>
      <p:ext uri="{BB962C8B-B14F-4D97-AF65-F5344CB8AC3E}">
        <p14:creationId xmlns:p14="http://schemas.microsoft.com/office/powerpoint/2010/main" val="21027591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77ED133-028C-0A5B-B429-3E0885E1E80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270C527D-C31B-AE3E-02C8-16F3DE63C11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5CDF4CA-2076-E102-93BD-DE4AA84AE9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24CCC5-70D0-4CAC-9392-B28D7F3D7F6D}" type="datetimeFigureOut">
              <a:rPr lang="fr-FR" smtClean="0"/>
              <a:t>19/11/2024</a:t>
            </a:fld>
            <a:endParaRPr lang="fr-FR"/>
          </a:p>
        </p:txBody>
      </p:sp>
      <p:sp>
        <p:nvSpPr>
          <p:cNvPr id="5" name="Espace réservé du pied de page 4">
            <a:extLst>
              <a:ext uri="{FF2B5EF4-FFF2-40B4-BE49-F238E27FC236}">
                <a16:creationId xmlns:a16="http://schemas.microsoft.com/office/drawing/2014/main" id="{361103E1-B4D0-1F3F-6488-E69C4C4E8E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F2D1C01F-DFE6-F8E7-5A26-E9A8FB28CFE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8A15FC-F03E-4916-9478-60500E6CEA7B}" type="slidenum">
              <a:rPr lang="fr-FR" smtClean="0"/>
              <a:t>‹N°›</a:t>
            </a:fld>
            <a:endParaRPr lang="fr-FR"/>
          </a:p>
        </p:txBody>
      </p:sp>
    </p:spTree>
    <p:extLst>
      <p:ext uri="{BB962C8B-B14F-4D97-AF65-F5344CB8AC3E}">
        <p14:creationId xmlns:p14="http://schemas.microsoft.com/office/powerpoint/2010/main" val="39712155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1"/>
          <p:cNvSpPr txBox="1">
            <a:spLocks noGrp="1"/>
          </p:cNvSpPr>
          <p:nvPr>
            <p:ph type="ctrTitle"/>
          </p:nvPr>
        </p:nvSpPr>
        <p:spPr>
          <a:xfrm>
            <a:off x="756357" y="745068"/>
            <a:ext cx="10634132" cy="2229028"/>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3F3F3F"/>
              </a:buClr>
              <a:buSzPts val="4400"/>
              <a:buFont typeface="Lustria"/>
              <a:buNone/>
            </a:pPr>
            <a:r>
              <a:rPr lang="fr-FR" sz="3600" dirty="0"/>
              <a:t>Comité d’Education à la Santé, à la citoyenneté et à l’environnement #1</a:t>
            </a:r>
            <a:br>
              <a:rPr lang="fr-FR" sz="3600" dirty="0"/>
            </a:br>
            <a:r>
              <a:rPr lang="fr-FR" sz="3600" dirty="0"/>
              <a:t>19/11/2024</a:t>
            </a:r>
            <a:br>
              <a:rPr lang="fr-FR" sz="3600" dirty="0"/>
            </a:br>
            <a:r>
              <a:rPr lang="fr-FR" sz="3600" dirty="0"/>
              <a:t>Début à : 16h15</a:t>
            </a:r>
            <a:endParaRPr sz="3600" i="1" dirty="0"/>
          </a:p>
        </p:txBody>
      </p:sp>
      <p:pic>
        <p:nvPicPr>
          <p:cNvPr id="201" name="Google Shape;201;p1"/>
          <p:cNvPicPr preferRelativeResize="0"/>
          <p:nvPr/>
        </p:nvPicPr>
        <p:blipFill rotWithShape="1">
          <a:blip r:embed="rId3">
            <a:alphaModFix/>
          </a:blip>
          <a:srcRect/>
          <a:stretch/>
        </p:blipFill>
        <p:spPr>
          <a:xfrm>
            <a:off x="5260495" y="3302502"/>
            <a:ext cx="1697999" cy="1727211"/>
          </a:xfrm>
          <a:prstGeom prst="rect">
            <a:avLst/>
          </a:prstGeom>
          <a:noFill/>
          <a:ln>
            <a:noFill/>
          </a:ln>
        </p:spPr>
      </p:pic>
      <p:pic>
        <p:nvPicPr>
          <p:cNvPr id="202" name="Google Shape;202;p1" descr="Capture d’écran 2018-08-01 à 14.54.31.png"/>
          <p:cNvPicPr preferRelativeResize="0"/>
          <p:nvPr/>
        </p:nvPicPr>
        <p:blipFill rotWithShape="1">
          <a:blip r:embed="rId4">
            <a:alphaModFix/>
          </a:blip>
          <a:srcRect/>
          <a:stretch/>
        </p:blipFill>
        <p:spPr>
          <a:xfrm>
            <a:off x="2686889" y="3731981"/>
            <a:ext cx="1860379" cy="998359"/>
          </a:xfrm>
          <a:prstGeom prst="rect">
            <a:avLst/>
          </a:prstGeom>
          <a:noFill/>
          <a:ln>
            <a:noFill/>
          </a:ln>
        </p:spPr>
      </p:pic>
      <p:pic>
        <p:nvPicPr>
          <p:cNvPr id="203" name="Google Shape;203;p1"/>
          <p:cNvPicPr preferRelativeResize="0"/>
          <p:nvPr/>
        </p:nvPicPr>
        <p:blipFill rotWithShape="1">
          <a:blip r:embed="rId5">
            <a:alphaModFix/>
          </a:blip>
          <a:srcRect/>
          <a:stretch/>
        </p:blipFill>
        <p:spPr>
          <a:xfrm>
            <a:off x="7671721" y="3731980"/>
            <a:ext cx="1697999" cy="131580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2"/>
          <p:cNvSpPr txBox="1">
            <a:spLocks noGrp="1"/>
          </p:cNvSpPr>
          <p:nvPr>
            <p:ph type="title"/>
          </p:nvPr>
        </p:nvSpPr>
        <p:spPr>
          <a:xfrm>
            <a:off x="1200151" y="244158"/>
            <a:ext cx="9793816" cy="133985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3F3F3F"/>
              </a:buClr>
              <a:buSzPts val="4800"/>
              <a:buFont typeface="Lustria"/>
              <a:buNone/>
            </a:pPr>
            <a:r>
              <a:rPr lang="fr-FR"/>
              <a:t>Ordre du jour</a:t>
            </a:r>
            <a:endParaRPr/>
          </a:p>
        </p:txBody>
      </p:sp>
      <p:sp>
        <p:nvSpPr>
          <p:cNvPr id="210" name="Google Shape;210;p2"/>
          <p:cNvSpPr txBox="1">
            <a:spLocks noGrp="1"/>
          </p:cNvSpPr>
          <p:nvPr>
            <p:ph type="body" idx="1"/>
          </p:nvPr>
        </p:nvSpPr>
        <p:spPr>
          <a:xfrm>
            <a:off x="420140" y="1584008"/>
            <a:ext cx="10366438" cy="5190565"/>
          </a:xfrm>
          <a:prstGeom prst="rect">
            <a:avLst/>
          </a:prstGeom>
          <a:noFill/>
          <a:ln>
            <a:noFill/>
          </a:ln>
        </p:spPr>
        <p:txBody>
          <a:bodyPr spcFirstLastPara="1" wrap="square" lIns="91425" tIns="45700" rIns="91425" bIns="45700" anchor="t" anchorCtr="0">
            <a:noAutofit/>
          </a:bodyPr>
          <a:lstStyle/>
          <a:p>
            <a:pPr marL="457200" lvl="0" indent="-342900" algn="l" rtl="0">
              <a:lnSpc>
                <a:spcPct val="100000"/>
              </a:lnSpc>
              <a:spcBef>
                <a:spcPts val="2000"/>
              </a:spcBef>
              <a:spcAft>
                <a:spcPts val="0"/>
              </a:spcAft>
              <a:buSzPts val="1800"/>
              <a:buFont typeface="Arial"/>
              <a:buAutoNum type="arabicPeriod"/>
            </a:pPr>
            <a:r>
              <a:rPr lang="fr-FR" sz="1800" b="1" dirty="0"/>
              <a:t>Installation : attributions et composition</a:t>
            </a:r>
            <a:endParaRPr sz="1800" b="1" dirty="0"/>
          </a:p>
          <a:p>
            <a:pPr marL="457200" lvl="0" indent="-342900" algn="l" rtl="0">
              <a:lnSpc>
                <a:spcPct val="100000"/>
              </a:lnSpc>
              <a:spcBef>
                <a:spcPts val="2000"/>
              </a:spcBef>
              <a:spcAft>
                <a:spcPts val="0"/>
              </a:spcAft>
              <a:buSzPts val="1800"/>
              <a:buFont typeface="Arial"/>
              <a:buAutoNum type="arabicPeriod"/>
            </a:pPr>
            <a:r>
              <a:rPr lang="fr-FR" sz="1800" b="1" dirty="0"/>
              <a:t>Recensements et Propositions d’actions 2024-2025</a:t>
            </a:r>
            <a:endParaRPr dirty="0"/>
          </a:p>
          <a:p>
            <a:pPr marL="457200" lvl="0" indent="-342900" algn="l" rtl="0">
              <a:lnSpc>
                <a:spcPct val="100000"/>
              </a:lnSpc>
              <a:spcBef>
                <a:spcPts val="2000"/>
              </a:spcBef>
              <a:spcAft>
                <a:spcPts val="0"/>
              </a:spcAft>
              <a:buSzPts val="1800"/>
              <a:buFont typeface="Arial"/>
              <a:buChar char="•"/>
            </a:pPr>
            <a:r>
              <a:rPr lang="fr-FR" sz="1800" dirty="0"/>
              <a:t>Citoyenneté</a:t>
            </a:r>
            <a:endParaRPr dirty="0"/>
          </a:p>
          <a:p>
            <a:pPr marL="457200" lvl="0" indent="-342900" algn="l" rtl="0">
              <a:lnSpc>
                <a:spcPct val="100000"/>
              </a:lnSpc>
              <a:spcBef>
                <a:spcPts val="2000"/>
              </a:spcBef>
              <a:spcAft>
                <a:spcPts val="0"/>
              </a:spcAft>
              <a:buSzPts val="1800"/>
              <a:buFont typeface="Arial"/>
              <a:buChar char="•"/>
            </a:pPr>
            <a:r>
              <a:rPr lang="fr-FR" sz="1800" dirty="0"/>
              <a:t>Climat scolaire</a:t>
            </a:r>
            <a:endParaRPr dirty="0"/>
          </a:p>
          <a:p>
            <a:pPr marL="457200" lvl="0" indent="-342900" algn="l" rtl="0">
              <a:lnSpc>
                <a:spcPct val="100000"/>
              </a:lnSpc>
              <a:spcBef>
                <a:spcPts val="2000"/>
              </a:spcBef>
              <a:spcAft>
                <a:spcPts val="0"/>
              </a:spcAft>
              <a:buSzPts val="1800"/>
              <a:buFont typeface="Arial"/>
              <a:buChar char="•"/>
            </a:pPr>
            <a:r>
              <a:rPr lang="fr-FR" sz="1800" dirty="0"/>
              <a:t>Education à la santé </a:t>
            </a:r>
            <a:endParaRPr dirty="0"/>
          </a:p>
          <a:p>
            <a:pPr marL="457200" lvl="0" indent="-342900" algn="l" rtl="0">
              <a:lnSpc>
                <a:spcPct val="100000"/>
              </a:lnSpc>
              <a:spcBef>
                <a:spcPts val="2000"/>
              </a:spcBef>
              <a:spcAft>
                <a:spcPts val="0"/>
              </a:spcAft>
              <a:buSzPts val="1800"/>
              <a:buFont typeface="Arial"/>
              <a:buChar char="•"/>
            </a:pPr>
            <a:r>
              <a:rPr lang="fr-FR" sz="1800" dirty="0"/>
              <a:t>Education à la sexualité </a:t>
            </a:r>
            <a:endParaRPr dirty="0"/>
          </a:p>
          <a:p>
            <a:pPr marL="457200" lvl="0" indent="-342900" algn="l" rtl="0">
              <a:lnSpc>
                <a:spcPct val="100000"/>
              </a:lnSpc>
              <a:spcBef>
                <a:spcPts val="2000"/>
              </a:spcBef>
              <a:spcAft>
                <a:spcPts val="0"/>
              </a:spcAft>
              <a:buSzPts val="1800"/>
              <a:buFont typeface="Arial"/>
              <a:buChar char="•"/>
            </a:pPr>
            <a:r>
              <a:rPr lang="fr-FR" sz="1800" dirty="0"/>
              <a:t>Prévention des conduites à risque</a:t>
            </a:r>
            <a:endParaRPr dirty="0"/>
          </a:p>
          <a:p>
            <a:pPr marL="457200" lvl="0" indent="-342900" algn="l" rtl="0">
              <a:lnSpc>
                <a:spcPct val="100000"/>
              </a:lnSpc>
              <a:spcBef>
                <a:spcPts val="2000"/>
              </a:spcBef>
              <a:spcAft>
                <a:spcPts val="0"/>
              </a:spcAft>
              <a:buSzPts val="1800"/>
              <a:buFont typeface="Arial"/>
              <a:buChar char="•"/>
            </a:pPr>
            <a:r>
              <a:rPr lang="fr-FR" sz="1800" dirty="0"/>
              <a:t>Environnement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45"/>
          <p:cNvSpPr txBox="1">
            <a:spLocks noGrp="1"/>
          </p:cNvSpPr>
          <p:nvPr>
            <p:ph type="title"/>
          </p:nvPr>
        </p:nvSpPr>
        <p:spPr>
          <a:xfrm>
            <a:off x="4401671" y="244158"/>
            <a:ext cx="6592296" cy="9719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3F3F3F"/>
              </a:buClr>
              <a:buSzPts val="1800"/>
              <a:buNone/>
            </a:pPr>
            <a:r>
              <a:rPr lang="fr-FR" sz="2800" dirty="0"/>
              <a:t>1.Installation : composition</a:t>
            </a:r>
            <a:endParaRPr sz="2800" dirty="0">
              <a:solidFill>
                <a:srgbClr val="3C474C"/>
              </a:solidFill>
              <a:latin typeface="Arial"/>
              <a:ea typeface="Arial"/>
              <a:cs typeface="Arial"/>
              <a:sym typeface="Arial"/>
            </a:endParaRPr>
          </a:p>
        </p:txBody>
      </p:sp>
      <p:sp>
        <p:nvSpPr>
          <p:cNvPr id="216" name="Google Shape;216;p45"/>
          <p:cNvSpPr txBox="1"/>
          <p:nvPr/>
        </p:nvSpPr>
        <p:spPr>
          <a:xfrm>
            <a:off x="337489" y="5213142"/>
            <a:ext cx="11786778" cy="120028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fr-FR" sz="1800" b="0" i="0" u="none" strike="noStrike" cap="none" dirty="0">
                <a:solidFill>
                  <a:schemeClr val="tx1"/>
                </a:solidFill>
                <a:latin typeface="Arial"/>
                <a:ea typeface="Arial"/>
                <a:cs typeface="Arial"/>
                <a:sym typeface="Arial"/>
              </a:rPr>
              <a:t>Il est composé des personnels d’éducation, sociaux et de santé, des représentants des personnels enseignants, des parents et des élèves, </a:t>
            </a:r>
            <a:r>
              <a:rPr lang="fr-FR" sz="1800" b="1" i="0" u="none" strike="noStrike" cap="none" dirty="0">
                <a:solidFill>
                  <a:schemeClr val="tx1"/>
                </a:solidFill>
                <a:latin typeface="Arial"/>
                <a:ea typeface="Arial"/>
                <a:cs typeface="Arial"/>
                <a:sym typeface="Arial"/>
              </a:rPr>
              <a:t>désignés par le chef d’établissement sur proposition des membres </a:t>
            </a:r>
            <a:r>
              <a:rPr lang="fr-FR" sz="1800" b="0" i="0" u="none" strike="noStrike" cap="none" dirty="0">
                <a:solidFill>
                  <a:schemeClr val="tx1"/>
                </a:solidFill>
                <a:latin typeface="Arial"/>
                <a:ea typeface="Arial"/>
                <a:cs typeface="Arial"/>
                <a:sym typeface="Arial"/>
              </a:rPr>
              <a:t>du conseil d’établissement appartenant à leurs catégories respectives. Le nombre total de ses membres, ainsi que celui de chaque catégorie de personnels représentés est validé lors du premier conseil d’établissement de l’année.</a:t>
            </a:r>
            <a:endParaRPr sz="1300" b="0" i="0" u="none" strike="noStrike" cap="none" dirty="0">
              <a:solidFill>
                <a:schemeClr val="tx1"/>
              </a:solidFill>
              <a:latin typeface="Arial"/>
              <a:ea typeface="Arial"/>
              <a:cs typeface="Arial"/>
              <a:sym typeface="Arial"/>
            </a:endParaRPr>
          </a:p>
        </p:txBody>
      </p:sp>
      <p:graphicFrame>
        <p:nvGraphicFramePr>
          <p:cNvPr id="217" name="Google Shape;217;p45"/>
          <p:cNvGraphicFramePr/>
          <p:nvPr>
            <p:extLst>
              <p:ext uri="{D42A27DB-BD31-4B8C-83A1-F6EECF244321}">
                <p14:modId xmlns:p14="http://schemas.microsoft.com/office/powerpoint/2010/main" val="351941996"/>
              </p:ext>
            </p:extLst>
          </p:nvPr>
        </p:nvGraphicFramePr>
        <p:xfrm>
          <a:off x="152400" y="1176165"/>
          <a:ext cx="11687714" cy="3840520"/>
        </p:xfrm>
        <a:graphic>
          <a:graphicData uri="http://schemas.openxmlformats.org/drawingml/2006/table">
            <a:tbl>
              <a:tblPr firstRow="1" bandRow="1">
                <a:noFill/>
              </a:tblPr>
              <a:tblGrid>
                <a:gridCol w="2337543">
                  <a:extLst>
                    <a:ext uri="{9D8B030D-6E8A-4147-A177-3AD203B41FA5}">
                      <a16:colId xmlns:a16="http://schemas.microsoft.com/office/drawing/2014/main" val="20000"/>
                    </a:ext>
                  </a:extLst>
                </a:gridCol>
                <a:gridCol w="1765433">
                  <a:extLst>
                    <a:ext uri="{9D8B030D-6E8A-4147-A177-3AD203B41FA5}">
                      <a16:colId xmlns:a16="http://schemas.microsoft.com/office/drawing/2014/main" val="20001"/>
                    </a:ext>
                  </a:extLst>
                </a:gridCol>
                <a:gridCol w="1803892">
                  <a:extLst>
                    <a:ext uri="{9D8B030D-6E8A-4147-A177-3AD203B41FA5}">
                      <a16:colId xmlns:a16="http://schemas.microsoft.com/office/drawing/2014/main" val="20002"/>
                    </a:ext>
                  </a:extLst>
                </a:gridCol>
                <a:gridCol w="2110446">
                  <a:extLst>
                    <a:ext uri="{9D8B030D-6E8A-4147-A177-3AD203B41FA5}">
                      <a16:colId xmlns:a16="http://schemas.microsoft.com/office/drawing/2014/main" val="20003"/>
                    </a:ext>
                  </a:extLst>
                </a:gridCol>
                <a:gridCol w="3670400">
                  <a:extLst>
                    <a:ext uri="{9D8B030D-6E8A-4147-A177-3AD203B41FA5}">
                      <a16:colId xmlns:a16="http://schemas.microsoft.com/office/drawing/2014/main" val="20004"/>
                    </a:ext>
                  </a:extLst>
                </a:gridCol>
              </a:tblGrid>
              <a:tr h="881382">
                <a:tc>
                  <a:txBody>
                    <a:bodyPr/>
                    <a:lstStyle/>
                    <a:p>
                      <a:endParaRPr lang="fr-FR" dirty="0"/>
                    </a:p>
                  </a:txBody>
                  <a:tcPr marL="91450" marR="91450" marT="45725" marB="45725" anchor="ctr">
                    <a:solidFill>
                      <a:schemeClr val="bg2">
                        <a:lumMod val="90000"/>
                      </a:schemeClr>
                    </a:solidFill>
                  </a:tcPr>
                </a:tc>
                <a:tc>
                  <a:txBody>
                    <a:bodyPr/>
                    <a:lstStyle/>
                    <a:p>
                      <a:pPr marL="0" marR="0" lvl="0" indent="0" algn="ctr" rtl="0">
                        <a:lnSpc>
                          <a:spcPct val="100000"/>
                        </a:lnSpc>
                        <a:spcBef>
                          <a:spcPts val="0"/>
                        </a:spcBef>
                        <a:spcAft>
                          <a:spcPts val="0"/>
                        </a:spcAft>
                        <a:buClr>
                          <a:schemeClr val="dk1"/>
                        </a:buClr>
                        <a:buSzPts val="1400"/>
                        <a:buFont typeface="Calibri"/>
                        <a:buNone/>
                      </a:pPr>
                      <a:endParaRPr sz="1400" b="0" i="0" u="none" strike="noStrike" cap="none" dirty="0">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400"/>
                        <a:buFont typeface="Arial"/>
                        <a:buNone/>
                      </a:pPr>
                      <a:r>
                        <a:rPr lang="fr-FR" sz="1400" b="0" i="0" u="none" strike="noStrike" cap="none" dirty="0">
                          <a:solidFill>
                            <a:schemeClr val="dk1"/>
                          </a:solidFill>
                          <a:latin typeface="Arial"/>
                          <a:ea typeface="Arial"/>
                          <a:cs typeface="Arial"/>
                          <a:sym typeface="Arial"/>
                        </a:rPr>
                        <a:t>Enseignants  et personnels vie scolaire (2)</a:t>
                      </a:r>
                      <a:endParaRPr sz="1400" u="none" strike="noStrike" cap="none" dirty="0">
                        <a:solidFill>
                          <a:schemeClr val="dk1"/>
                        </a:solidFill>
                        <a:latin typeface="Arial"/>
                        <a:ea typeface="Arial"/>
                        <a:cs typeface="Arial"/>
                        <a:sym typeface="Arial"/>
                      </a:endParaRPr>
                    </a:p>
                  </a:txBody>
                  <a:tcPr marL="91450" marR="91450" marT="45725" marB="45725" anchor="ctr">
                    <a:solidFill>
                      <a:schemeClr val="bg2">
                        <a:lumMod val="90000"/>
                      </a:schemeClr>
                    </a:solidFill>
                  </a:tcPr>
                </a:tc>
                <a:tc>
                  <a:txBody>
                    <a:bodyPr/>
                    <a:lstStyle/>
                    <a:p>
                      <a:pPr marL="0" marR="0" lvl="0" indent="0" algn="ctr" rtl="0">
                        <a:lnSpc>
                          <a:spcPct val="100000"/>
                        </a:lnSpc>
                        <a:spcBef>
                          <a:spcPts val="0"/>
                        </a:spcBef>
                        <a:spcAft>
                          <a:spcPts val="0"/>
                        </a:spcAft>
                        <a:buClr>
                          <a:schemeClr val="dk1"/>
                        </a:buClr>
                        <a:buSzPts val="1400"/>
                        <a:buFont typeface="Arial"/>
                        <a:buNone/>
                      </a:pPr>
                      <a:r>
                        <a:rPr lang="fr-FR" sz="1400" u="none" strike="noStrike" cap="none" dirty="0">
                          <a:solidFill>
                            <a:schemeClr val="dk1"/>
                          </a:solidFill>
                          <a:latin typeface="Arial"/>
                          <a:ea typeface="Arial"/>
                          <a:cs typeface="Arial"/>
                          <a:sym typeface="Arial"/>
                        </a:rPr>
                        <a:t>Personnel de santé (1)</a:t>
                      </a:r>
                      <a:endParaRPr sz="1400" u="none" strike="noStrike" cap="none" dirty="0">
                        <a:solidFill>
                          <a:schemeClr val="dk1"/>
                        </a:solidFill>
                        <a:latin typeface="Arial"/>
                        <a:ea typeface="Arial"/>
                        <a:cs typeface="Arial"/>
                        <a:sym typeface="Arial"/>
                      </a:endParaRPr>
                    </a:p>
                  </a:txBody>
                  <a:tcPr marL="91450" marR="91450" marT="45725" marB="45725" anchor="ctr">
                    <a:solidFill>
                      <a:schemeClr val="bg2">
                        <a:lumMod val="90000"/>
                      </a:schemeClr>
                    </a:solidFill>
                  </a:tcPr>
                </a:tc>
                <a:tc>
                  <a:txBody>
                    <a:bodyPr/>
                    <a:lstStyle/>
                    <a:p>
                      <a:pPr marL="0" marR="0" lvl="0" indent="0" algn="ctr" rtl="0">
                        <a:lnSpc>
                          <a:spcPct val="100000"/>
                        </a:lnSpc>
                        <a:spcBef>
                          <a:spcPts val="0"/>
                        </a:spcBef>
                        <a:spcAft>
                          <a:spcPts val="0"/>
                        </a:spcAft>
                        <a:buClr>
                          <a:schemeClr val="dk1"/>
                        </a:buClr>
                        <a:buSzPts val="1400"/>
                        <a:buFont typeface="Calibri"/>
                        <a:buNone/>
                      </a:pPr>
                      <a:endParaRPr sz="1400" b="0" i="0" u="none" strike="noStrike" cap="none" dirty="0">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400"/>
                        <a:buFont typeface="Arial"/>
                        <a:buNone/>
                      </a:pPr>
                      <a:r>
                        <a:rPr lang="fr-FR" sz="1400" b="0" i="0" u="none" strike="noStrike" cap="none" dirty="0">
                          <a:solidFill>
                            <a:schemeClr val="dk1"/>
                          </a:solidFill>
                          <a:latin typeface="Arial"/>
                          <a:ea typeface="Arial"/>
                          <a:cs typeface="Arial"/>
                          <a:sym typeface="Arial"/>
                        </a:rPr>
                        <a:t>Parents (2)</a:t>
                      </a:r>
                      <a:endParaRPr sz="1400" u="none" strike="noStrike" cap="none" dirty="0">
                        <a:solidFill>
                          <a:schemeClr val="dk1"/>
                        </a:solidFill>
                        <a:latin typeface="Arial"/>
                        <a:ea typeface="Arial"/>
                        <a:cs typeface="Arial"/>
                        <a:sym typeface="Arial"/>
                      </a:endParaRPr>
                    </a:p>
                  </a:txBody>
                  <a:tcPr marL="91450" marR="91450" marT="45725" marB="45725" anchor="ctr">
                    <a:solidFill>
                      <a:schemeClr val="bg2">
                        <a:lumMod val="90000"/>
                      </a:schemeClr>
                    </a:solidFill>
                  </a:tcPr>
                </a:tc>
                <a:tc>
                  <a:txBody>
                    <a:bodyPr/>
                    <a:lstStyle/>
                    <a:p>
                      <a:pPr marL="0" marR="0" lvl="0" indent="0" algn="ctr" rtl="0">
                        <a:lnSpc>
                          <a:spcPct val="100000"/>
                        </a:lnSpc>
                        <a:spcBef>
                          <a:spcPts val="0"/>
                        </a:spcBef>
                        <a:spcAft>
                          <a:spcPts val="0"/>
                        </a:spcAft>
                        <a:buClr>
                          <a:schemeClr val="dk1"/>
                        </a:buClr>
                        <a:buSzPts val="1400"/>
                        <a:buFont typeface="Arial"/>
                        <a:buNone/>
                      </a:pPr>
                      <a:r>
                        <a:rPr lang="fr-FR" sz="1400" u="none" strike="noStrike" cap="none" dirty="0">
                          <a:solidFill>
                            <a:schemeClr val="dk1"/>
                          </a:solidFill>
                          <a:latin typeface="Arial"/>
                          <a:ea typeface="Arial"/>
                          <a:cs typeface="Arial"/>
                          <a:sym typeface="Arial"/>
                        </a:rPr>
                        <a:t>(2) Eco délégués </a:t>
                      </a:r>
                      <a:endParaRPr sz="1400" u="none" strike="noStrike" cap="none" dirty="0">
                        <a:solidFill>
                          <a:schemeClr val="dk1"/>
                        </a:solidFill>
                        <a:latin typeface="Arial"/>
                        <a:ea typeface="Arial"/>
                        <a:cs typeface="Arial"/>
                        <a:sym typeface="Arial"/>
                      </a:endParaRPr>
                    </a:p>
                  </a:txBody>
                  <a:tcPr marL="91450" marR="91450" marT="45725" marB="45725" anchor="ctr">
                    <a:solidFill>
                      <a:schemeClr val="bg2">
                        <a:lumMod val="90000"/>
                      </a:schemeClr>
                    </a:solidFill>
                  </a:tcPr>
                </a:tc>
                <a:extLst>
                  <a:ext uri="{0D108BD9-81ED-4DB2-BD59-A6C34878D82A}">
                    <a16:rowId xmlns:a16="http://schemas.microsoft.com/office/drawing/2014/main" val="10000"/>
                  </a:ext>
                </a:extLst>
              </a:tr>
              <a:tr h="1196824">
                <a:tc>
                  <a:txBody>
                    <a:bodyPr/>
                    <a:lstStyle/>
                    <a:p>
                      <a:pPr marL="0" marR="0" lvl="0" indent="0" algn="l" rtl="0">
                        <a:lnSpc>
                          <a:spcPct val="100000"/>
                        </a:lnSpc>
                        <a:spcBef>
                          <a:spcPts val="0"/>
                        </a:spcBef>
                        <a:spcAft>
                          <a:spcPts val="0"/>
                        </a:spcAft>
                        <a:buClr>
                          <a:srgbClr val="000000"/>
                        </a:buClr>
                        <a:buSzPts val="1400"/>
                        <a:buFont typeface="Arial"/>
                        <a:buNone/>
                      </a:pPr>
                      <a:r>
                        <a:rPr lang="fr-FR" sz="1800" b="0" i="0" u="none" strike="noStrike" cap="none" dirty="0">
                          <a:solidFill>
                            <a:srgbClr val="000000"/>
                          </a:solidFill>
                          <a:latin typeface="Arial"/>
                          <a:ea typeface="Arial"/>
                          <a:cs typeface="Arial"/>
                          <a:sym typeface="Arial"/>
                        </a:rPr>
                        <a:t>la cheffe d’établissement : </a:t>
                      </a:r>
                      <a:endParaRPr lang="fr-FR" sz="1800" u="none" strike="noStrike" cap="none" dirty="0">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fr-FR" sz="1800" b="0" i="0" u="none" strike="noStrike" cap="none" dirty="0">
                          <a:solidFill>
                            <a:srgbClr val="000000"/>
                          </a:solidFill>
                          <a:latin typeface="Arial"/>
                          <a:ea typeface="Arial"/>
                          <a:cs typeface="Arial"/>
                          <a:sym typeface="Arial"/>
                        </a:rPr>
                        <a:t>Christine Guitton</a:t>
                      </a:r>
                      <a:endParaRPr lang="fr-FR" sz="1800" u="none" strike="noStrike" cap="none" dirty="0">
                        <a:latin typeface="Arial"/>
                        <a:ea typeface="Arial"/>
                        <a:cs typeface="Arial"/>
                        <a:sym typeface="Arial"/>
                      </a:endParaRPr>
                    </a:p>
                    <a:p>
                      <a:endParaRPr lang="fr-FR" dirty="0"/>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Calibri"/>
                        <a:buNone/>
                      </a:pPr>
                      <a:r>
                        <a:rPr lang="fr-FR" sz="1400" u="none" strike="noStrike" cap="none" dirty="0">
                          <a:latin typeface="Arial"/>
                          <a:ea typeface="Arial"/>
                          <a:cs typeface="Arial"/>
                          <a:sym typeface="Arial"/>
                        </a:rPr>
                        <a:t>Mme Sole</a:t>
                      </a:r>
                    </a:p>
                    <a:p>
                      <a:pPr marL="0" marR="0" lvl="0" indent="0" algn="l" rtl="0">
                        <a:lnSpc>
                          <a:spcPct val="100000"/>
                        </a:lnSpc>
                        <a:spcBef>
                          <a:spcPts val="0"/>
                        </a:spcBef>
                        <a:spcAft>
                          <a:spcPts val="0"/>
                        </a:spcAft>
                        <a:buClr>
                          <a:schemeClr val="dk1"/>
                        </a:buClr>
                        <a:buSzPts val="1400"/>
                        <a:buFont typeface="Calibri"/>
                        <a:buNone/>
                      </a:pPr>
                      <a:r>
                        <a:rPr lang="fr-FR" sz="1400" u="none" strike="noStrike" cap="none" dirty="0">
                          <a:latin typeface="Arial"/>
                          <a:ea typeface="Arial"/>
                          <a:cs typeface="Arial"/>
                          <a:sym typeface="Arial"/>
                        </a:rPr>
                        <a:t>Mme Plante</a:t>
                      </a:r>
                    </a:p>
                    <a:p>
                      <a:pPr marL="0" marR="0" lvl="0" indent="0" algn="l" rtl="0">
                        <a:lnSpc>
                          <a:spcPct val="100000"/>
                        </a:lnSpc>
                        <a:spcBef>
                          <a:spcPts val="0"/>
                        </a:spcBef>
                        <a:spcAft>
                          <a:spcPts val="0"/>
                        </a:spcAft>
                        <a:buClr>
                          <a:schemeClr val="dk1"/>
                        </a:buClr>
                        <a:buSzPts val="1400"/>
                        <a:buFont typeface="Calibri"/>
                        <a:buNone/>
                      </a:pPr>
                      <a:r>
                        <a:rPr lang="fr-FR" sz="1400" u="none" strike="noStrike" cap="none" dirty="0">
                          <a:latin typeface="Arial"/>
                          <a:ea typeface="Arial"/>
                          <a:cs typeface="Arial"/>
                          <a:sym typeface="Arial"/>
                        </a:rPr>
                        <a:t>Suppléants :</a:t>
                      </a:r>
                    </a:p>
                    <a:p>
                      <a:pPr marL="0" marR="0" lvl="0" indent="0" algn="l" rtl="0">
                        <a:lnSpc>
                          <a:spcPct val="100000"/>
                        </a:lnSpc>
                        <a:spcBef>
                          <a:spcPts val="0"/>
                        </a:spcBef>
                        <a:spcAft>
                          <a:spcPts val="0"/>
                        </a:spcAft>
                        <a:buClr>
                          <a:schemeClr val="dk1"/>
                        </a:buClr>
                        <a:buSzPts val="1400"/>
                        <a:buFont typeface="Calibri"/>
                        <a:buNone/>
                      </a:pPr>
                      <a:r>
                        <a:rPr lang="fr-FR" sz="1400" u="none" strike="noStrike" cap="none" dirty="0">
                          <a:latin typeface="Arial"/>
                          <a:ea typeface="Arial"/>
                          <a:cs typeface="Arial"/>
                          <a:sym typeface="Arial"/>
                        </a:rPr>
                        <a:t>M. </a:t>
                      </a:r>
                      <a:r>
                        <a:rPr lang="fr-FR" sz="1400" u="none" strike="noStrike" cap="none" dirty="0" err="1">
                          <a:latin typeface="Arial"/>
                          <a:ea typeface="Arial"/>
                          <a:cs typeface="Arial"/>
                          <a:sym typeface="Arial"/>
                        </a:rPr>
                        <a:t>Delamberterie</a:t>
                      </a:r>
                      <a:endParaRPr lang="fr-FR" sz="1400" u="none" strike="noStrike" cap="none" dirty="0">
                        <a:latin typeface="Arial"/>
                        <a:ea typeface="Arial"/>
                        <a:cs typeface="Arial"/>
                        <a:sym typeface="Arial"/>
                      </a:endParaRPr>
                    </a:p>
                    <a:p>
                      <a:pPr marL="0" marR="0" lvl="0" indent="0" algn="l" rtl="0">
                        <a:lnSpc>
                          <a:spcPct val="100000"/>
                        </a:lnSpc>
                        <a:spcBef>
                          <a:spcPts val="0"/>
                        </a:spcBef>
                        <a:spcAft>
                          <a:spcPts val="0"/>
                        </a:spcAft>
                        <a:buClr>
                          <a:schemeClr val="dk1"/>
                        </a:buClr>
                        <a:buSzPts val="1400"/>
                        <a:buFont typeface="Calibri"/>
                        <a:buNone/>
                      </a:pPr>
                      <a:r>
                        <a:rPr lang="fr-FR" sz="1400" u="none" strike="noStrike" cap="none" dirty="0">
                          <a:latin typeface="Arial"/>
                          <a:ea typeface="Arial"/>
                          <a:cs typeface="Arial"/>
                          <a:sym typeface="Arial"/>
                        </a:rPr>
                        <a:t>Mme </a:t>
                      </a:r>
                      <a:r>
                        <a:rPr lang="fr-FR" sz="1400" u="none" strike="noStrike" cap="none" dirty="0" err="1">
                          <a:latin typeface="Arial"/>
                          <a:ea typeface="Arial"/>
                          <a:cs typeface="Arial"/>
                          <a:sym typeface="Arial"/>
                        </a:rPr>
                        <a:t>Kerebel</a:t>
                      </a:r>
                      <a:endParaRPr sz="1400" u="none" strike="noStrike" cap="none" dirty="0">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Arial"/>
                        <a:buNone/>
                      </a:pPr>
                      <a:r>
                        <a:rPr lang="fr-FR" sz="1400" u="none" strike="noStrike" cap="none" dirty="0">
                          <a:latin typeface="Arial"/>
                          <a:ea typeface="Arial"/>
                          <a:cs typeface="Arial"/>
                          <a:sym typeface="Arial"/>
                        </a:rPr>
                        <a:t>Infirmière :</a:t>
                      </a:r>
                      <a:endParaRPr sz="1400" u="none" strike="noStrike" cap="none" dirty="0">
                        <a:latin typeface="Arial"/>
                        <a:ea typeface="Arial"/>
                        <a:cs typeface="Arial"/>
                        <a:sym typeface="Arial"/>
                      </a:endParaRPr>
                    </a:p>
                    <a:p>
                      <a:pPr marL="0" marR="0" lvl="0" indent="0" algn="l" rtl="0">
                        <a:lnSpc>
                          <a:spcPct val="100000"/>
                        </a:lnSpc>
                        <a:spcBef>
                          <a:spcPts val="0"/>
                        </a:spcBef>
                        <a:spcAft>
                          <a:spcPts val="0"/>
                        </a:spcAft>
                        <a:buClr>
                          <a:schemeClr val="dk1"/>
                        </a:buClr>
                        <a:buSzPts val="1400"/>
                        <a:buFont typeface="Arial"/>
                        <a:buNone/>
                      </a:pPr>
                      <a:r>
                        <a:rPr lang="fr-FR" sz="1400" u="none" strike="noStrike" cap="none" dirty="0">
                          <a:latin typeface="Arial"/>
                          <a:ea typeface="Arial"/>
                          <a:cs typeface="Arial"/>
                          <a:sym typeface="Arial"/>
                        </a:rPr>
                        <a:t>Nathalie Estico</a:t>
                      </a:r>
                      <a:endParaRPr sz="1400" u="none" strike="noStrike" cap="none" dirty="0">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Calibri"/>
                        <a:buNone/>
                      </a:pPr>
                      <a:r>
                        <a:rPr lang="fr-FR" sz="1400" u="none" strike="noStrike" cap="none" dirty="0">
                          <a:latin typeface="Arial"/>
                          <a:ea typeface="Arial"/>
                          <a:cs typeface="Arial"/>
                          <a:sym typeface="Arial"/>
                        </a:rPr>
                        <a:t>Titulaires :</a:t>
                      </a:r>
                    </a:p>
                    <a:p>
                      <a:pPr marL="0" marR="0" lvl="0" indent="0" algn="l" rtl="0">
                        <a:lnSpc>
                          <a:spcPct val="100000"/>
                        </a:lnSpc>
                        <a:spcBef>
                          <a:spcPts val="0"/>
                        </a:spcBef>
                        <a:spcAft>
                          <a:spcPts val="0"/>
                        </a:spcAft>
                        <a:buClr>
                          <a:schemeClr val="dk1"/>
                        </a:buClr>
                        <a:buSzPts val="1400"/>
                        <a:buFont typeface="Calibri"/>
                        <a:buNone/>
                      </a:pPr>
                      <a:r>
                        <a:rPr lang="fr-FR" sz="1400" u="none" strike="noStrike" cap="none" dirty="0">
                          <a:latin typeface="Arial"/>
                          <a:ea typeface="Arial"/>
                          <a:cs typeface="Arial"/>
                          <a:sym typeface="Arial"/>
                        </a:rPr>
                        <a:t>Mme Verheyden</a:t>
                      </a:r>
                    </a:p>
                    <a:p>
                      <a:pPr marL="0" marR="0" lvl="0" indent="0" algn="l" rtl="0">
                        <a:lnSpc>
                          <a:spcPct val="100000"/>
                        </a:lnSpc>
                        <a:spcBef>
                          <a:spcPts val="0"/>
                        </a:spcBef>
                        <a:spcAft>
                          <a:spcPts val="0"/>
                        </a:spcAft>
                        <a:buClr>
                          <a:schemeClr val="dk1"/>
                        </a:buClr>
                        <a:buSzPts val="1400"/>
                        <a:buFont typeface="Calibri"/>
                        <a:buNone/>
                      </a:pPr>
                      <a:r>
                        <a:rPr lang="fr-FR" sz="1400" u="none" strike="noStrike" cap="none" dirty="0" err="1">
                          <a:latin typeface="Arial"/>
                          <a:ea typeface="Arial"/>
                          <a:cs typeface="Arial"/>
                          <a:sym typeface="Arial"/>
                        </a:rPr>
                        <a:t>M.Trambelland</a:t>
                      </a:r>
                      <a:endParaRPr lang="fr-FR" sz="1400" u="none" strike="noStrike" cap="none" dirty="0">
                        <a:latin typeface="Arial"/>
                        <a:ea typeface="Arial"/>
                        <a:cs typeface="Arial"/>
                        <a:sym typeface="Arial"/>
                      </a:endParaRPr>
                    </a:p>
                    <a:p>
                      <a:pPr marL="0" marR="0" lvl="0" indent="0" algn="l" rtl="0">
                        <a:lnSpc>
                          <a:spcPct val="100000"/>
                        </a:lnSpc>
                        <a:spcBef>
                          <a:spcPts val="0"/>
                        </a:spcBef>
                        <a:spcAft>
                          <a:spcPts val="0"/>
                        </a:spcAft>
                        <a:buClr>
                          <a:schemeClr val="dk1"/>
                        </a:buClr>
                        <a:buSzPts val="1400"/>
                        <a:buFont typeface="Calibri"/>
                        <a:buNone/>
                      </a:pPr>
                      <a:r>
                        <a:rPr lang="fr-FR" sz="1400" u="none" strike="noStrike" cap="none" dirty="0">
                          <a:latin typeface="Arial"/>
                          <a:ea typeface="Arial"/>
                          <a:cs typeface="Arial"/>
                          <a:sym typeface="Arial"/>
                        </a:rPr>
                        <a:t>Suppléant</a:t>
                      </a:r>
                    </a:p>
                    <a:p>
                      <a:pPr marL="0" marR="0" lvl="0" indent="0" algn="l" rtl="0">
                        <a:lnSpc>
                          <a:spcPct val="100000"/>
                        </a:lnSpc>
                        <a:spcBef>
                          <a:spcPts val="0"/>
                        </a:spcBef>
                        <a:spcAft>
                          <a:spcPts val="0"/>
                        </a:spcAft>
                        <a:buClr>
                          <a:schemeClr val="dk1"/>
                        </a:buClr>
                        <a:buSzPts val="1400"/>
                        <a:buFont typeface="Calibri"/>
                        <a:buNone/>
                      </a:pPr>
                      <a:r>
                        <a:rPr lang="fr-FR" sz="1400" u="none" strike="noStrike" cap="none" dirty="0">
                          <a:latin typeface="Arial"/>
                          <a:ea typeface="Arial"/>
                          <a:cs typeface="Arial"/>
                          <a:sym typeface="Arial"/>
                        </a:rPr>
                        <a:t>Mme </a:t>
                      </a:r>
                      <a:r>
                        <a:rPr lang="fr-FR" sz="1400" u="none" strike="noStrike" cap="none" dirty="0" err="1">
                          <a:latin typeface="Arial"/>
                          <a:ea typeface="Arial"/>
                          <a:cs typeface="Arial"/>
                          <a:sym typeface="Arial"/>
                        </a:rPr>
                        <a:t>Granbicher</a:t>
                      </a:r>
                      <a:endParaRPr lang="fr-FR" sz="1400" u="none" strike="noStrike" cap="none" dirty="0">
                        <a:latin typeface="Arial"/>
                        <a:ea typeface="Arial"/>
                        <a:cs typeface="Arial"/>
                        <a:sym typeface="Arial"/>
                      </a:endParaRPr>
                    </a:p>
                    <a:p>
                      <a:pPr marL="0" marR="0" lvl="0" indent="0" algn="l" rtl="0">
                        <a:lnSpc>
                          <a:spcPct val="100000"/>
                        </a:lnSpc>
                        <a:spcBef>
                          <a:spcPts val="0"/>
                        </a:spcBef>
                        <a:spcAft>
                          <a:spcPts val="0"/>
                        </a:spcAft>
                        <a:buClr>
                          <a:schemeClr val="dk1"/>
                        </a:buClr>
                        <a:buSzPts val="1400"/>
                        <a:buFont typeface="Calibri"/>
                        <a:buNone/>
                      </a:pPr>
                      <a:r>
                        <a:rPr lang="fr-FR" sz="1400" u="none" strike="noStrike" cap="none" dirty="0">
                          <a:latin typeface="Arial"/>
                          <a:ea typeface="Arial"/>
                          <a:cs typeface="Arial"/>
                          <a:sym typeface="Arial"/>
                        </a:rPr>
                        <a:t>Mme Cassé</a:t>
                      </a:r>
                      <a:endParaRPr sz="1400" u="none" strike="noStrike" cap="none" dirty="0">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Calibri"/>
                        <a:buNone/>
                      </a:pPr>
                      <a:endParaRPr sz="1400" u="none" strike="noStrike" cap="none" dirty="0">
                        <a:latin typeface="Arial"/>
                        <a:ea typeface="Arial"/>
                        <a:cs typeface="Arial"/>
                        <a:sym typeface="Arial"/>
                      </a:endParaRPr>
                    </a:p>
                  </a:txBody>
                  <a:tcPr marL="91450" marR="91450" marT="45725" marB="45725"/>
                </a:tc>
                <a:extLst>
                  <a:ext uri="{0D108BD9-81ED-4DB2-BD59-A6C34878D82A}">
                    <a16:rowId xmlns:a16="http://schemas.microsoft.com/office/drawing/2014/main" val="10001"/>
                  </a:ext>
                </a:extLst>
              </a:tr>
              <a:tr h="638310">
                <a:tc>
                  <a:txBody>
                    <a:bodyPr/>
                    <a:lstStyle/>
                    <a:p>
                      <a:pPr marL="0" marR="0" lvl="0" indent="0" algn="l" rtl="0">
                        <a:lnSpc>
                          <a:spcPct val="100000"/>
                        </a:lnSpc>
                        <a:spcBef>
                          <a:spcPts val="0"/>
                        </a:spcBef>
                        <a:spcAft>
                          <a:spcPts val="0"/>
                        </a:spcAft>
                        <a:buClr>
                          <a:srgbClr val="000000"/>
                        </a:buClr>
                        <a:buSzPts val="1400"/>
                        <a:buFont typeface="Arial"/>
                        <a:buNone/>
                      </a:pPr>
                      <a:r>
                        <a:rPr lang="fr-FR" sz="1400" b="0" i="0" u="none" strike="noStrike" cap="none">
                          <a:solidFill>
                            <a:srgbClr val="000000"/>
                          </a:solidFill>
                          <a:latin typeface="Arial"/>
                          <a:ea typeface="Arial"/>
                          <a:cs typeface="Arial"/>
                          <a:sym typeface="Arial"/>
                        </a:rPr>
                        <a:t>la directrice administrative et financier : Shyamla Mondon</a:t>
                      </a:r>
                      <a:endParaRPr sz="1400" u="none" strike="noStrike" cap="none">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Calibri"/>
                        <a:buNone/>
                      </a:pPr>
                      <a:endParaRPr sz="1400" u="none" strike="noStrike" cap="none">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Calibri"/>
                        <a:buNone/>
                      </a:pPr>
                      <a:endParaRPr sz="1400" u="none" strike="noStrike" cap="none" dirty="0">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chemeClr val="dk1"/>
                        </a:buClr>
                        <a:buSzPts val="1400"/>
                        <a:buFont typeface="Arial"/>
                        <a:buNone/>
                      </a:pPr>
                      <a:r>
                        <a:rPr lang="fr-FR" sz="1400" u="none" strike="noStrike" cap="none" dirty="0">
                          <a:solidFill>
                            <a:schemeClr val="dk1"/>
                          </a:solidFill>
                          <a:latin typeface="Arial"/>
                          <a:ea typeface="Arial"/>
                          <a:cs typeface="Arial"/>
                          <a:sym typeface="Arial"/>
                        </a:rPr>
                        <a:t>Administration (3)</a:t>
                      </a:r>
                      <a:endParaRPr sz="1400" u="none" strike="noStrike" cap="none" dirty="0">
                        <a:solidFill>
                          <a:schemeClr val="dk1"/>
                        </a:solidFill>
                        <a:latin typeface="Arial"/>
                        <a:ea typeface="Arial"/>
                        <a:cs typeface="Arial"/>
                        <a:sym typeface="Arial"/>
                      </a:endParaRPr>
                    </a:p>
                  </a:txBody>
                  <a:tcPr marL="91450" marR="91450" marT="45725" marB="45725" anchor="ctr"/>
                </a:tc>
                <a:tc>
                  <a:txBody>
                    <a:bodyPr/>
                    <a:lstStyle/>
                    <a:p>
                      <a:pPr marL="0" marR="0" lvl="0" indent="0" algn="l" rtl="0">
                        <a:lnSpc>
                          <a:spcPct val="100000"/>
                        </a:lnSpc>
                        <a:spcBef>
                          <a:spcPts val="0"/>
                        </a:spcBef>
                        <a:spcAft>
                          <a:spcPts val="0"/>
                        </a:spcAft>
                        <a:buClr>
                          <a:schemeClr val="dk1"/>
                        </a:buClr>
                        <a:buSzPts val="1400"/>
                        <a:buFont typeface="Calibri"/>
                        <a:buNone/>
                      </a:pPr>
                      <a:endParaRPr sz="1400" u="none" strike="noStrike" cap="none">
                        <a:latin typeface="Arial"/>
                        <a:ea typeface="Arial"/>
                        <a:cs typeface="Arial"/>
                        <a:sym typeface="Arial"/>
                      </a:endParaRPr>
                    </a:p>
                  </a:txBody>
                  <a:tcPr marL="91450" marR="91450" marT="45725" marB="45725"/>
                </a:tc>
                <a:extLst>
                  <a:ext uri="{0D108BD9-81ED-4DB2-BD59-A6C34878D82A}">
                    <a16:rowId xmlns:a16="http://schemas.microsoft.com/office/drawing/2014/main" val="10002"/>
                  </a:ext>
                </a:extLst>
              </a:tr>
              <a:tr h="691502">
                <a:tc>
                  <a:txBody>
                    <a:bodyPr/>
                    <a:lstStyle/>
                    <a:p>
                      <a:pPr marL="0" marR="0" lvl="0" indent="0" algn="l" rtl="0">
                        <a:lnSpc>
                          <a:spcPct val="100000"/>
                        </a:lnSpc>
                        <a:spcBef>
                          <a:spcPts val="0"/>
                        </a:spcBef>
                        <a:spcAft>
                          <a:spcPts val="0"/>
                        </a:spcAft>
                        <a:buClr>
                          <a:srgbClr val="000000"/>
                        </a:buClr>
                        <a:buSzPts val="1400"/>
                        <a:buFont typeface="Arial"/>
                        <a:buNone/>
                      </a:pPr>
                      <a:r>
                        <a:rPr lang="fr-FR" sz="1400" b="0" i="0" u="none" strike="noStrike" cap="none">
                          <a:solidFill>
                            <a:srgbClr val="000000"/>
                          </a:solidFill>
                          <a:latin typeface="Arial"/>
                          <a:ea typeface="Arial"/>
                          <a:cs typeface="Arial"/>
                          <a:sym typeface="Arial"/>
                        </a:rPr>
                        <a:t>la conseillère principale d’éducation </a:t>
                      </a:r>
                      <a:endParaRPr sz="1400" u="none" strike="noStrike" cap="none">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fr-FR"/>
                        <a:t>Lise Perez</a:t>
                      </a:r>
                      <a:endParaRPr sz="1400" u="none" strike="noStrike" cap="none">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Calibri"/>
                        <a:buNone/>
                      </a:pPr>
                      <a:endParaRPr sz="1400" u="none" strike="noStrike" cap="none">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Calibri"/>
                        <a:buNone/>
                      </a:pPr>
                      <a:endParaRPr sz="1400" u="none" strike="noStrike" cap="none">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dirty="0">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Calibri"/>
                        <a:buNone/>
                      </a:pPr>
                      <a:endParaRPr sz="1400" u="none" strike="noStrike" cap="none" dirty="0">
                        <a:latin typeface="Arial"/>
                        <a:ea typeface="Arial"/>
                        <a:cs typeface="Arial"/>
                        <a:sym typeface="Arial"/>
                      </a:endParaRPr>
                    </a:p>
                  </a:txBody>
                  <a:tcPr marL="91450" marR="91450" marT="45725" marB="45725"/>
                </a:tc>
                <a:extLst>
                  <a:ext uri="{0D108BD9-81ED-4DB2-BD59-A6C34878D82A}">
                    <a16:rowId xmlns:a16="http://schemas.microsoft.com/office/drawing/2014/main" val="10003"/>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3"/>
          <p:cNvSpPr txBox="1">
            <a:spLocks noGrp="1"/>
          </p:cNvSpPr>
          <p:nvPr>
            <p:ph type="title"/>
          </p:nvPr>
        </p:nvSpPr>
        <p:spPr>
          <a:xfrm>
            <a:off x="3397623" y="244158"/>
            <a:ext cx="7596343" cy="133985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3F3F3F"/>
              </a:buClr>
              <a:buSzPts val="2000"/>
              <a:buNone/>
            </a:pPr>
            <a:r>
              <a:rPr lang="fr-FR" dirty="0"/>
              <a:t>1.Installation : attributions</a:t>
            </a:r>
            <a:endParaRPr dirty="0"/>
          </a:p>
        </p:txBody>
      </p:sp>
      <p:sp>
        <p:nvSpPr>
          <p:cNvPr id="223" name="Google Shape;223;p3"/>
          <p:cNvSpPr txBox="1">
            <a:spLocks noGrp="1"/>
          </p:cNvSpPr>
          <p:nvPr>
            <p:ph type="body" idx="1"/>
          </p:nvPr>
        </p:nvSpPr>
        <p:spPr>
          <a:xfrm>
            <a:off x="386550" y="1584008"/>
            <a:ext cx="11418900" cy="5181000"/>
          </a:xfrm>
          <a:prstGeom prst="rect">
            <a:avLst/>
          </a:prstGeom>
          <a:noFill/>
          <a:ln>
            <a:noFill/>
          </a:ln>
        </p:spPr>
        <p:txBody>
          <a:bodyPr spcFirstLastPara="1" wrap="square" lIns="91425" tIns="45700" rIns="91425" bIns="45700" anchor="t" anchorCtr="0">
            <a:noAutofit/>
          </a:bodyPr>
          <a:lstStyle/>
          <a:p>
            <a:pPr marL="114300" lvl="0" indent="0" algn="l" rtl="0">
              <a:lnSpc>
                <a:spcPct val="100000"/>
              </a:lnSpc>
              <a:spcBef>
                <a:spcPts val="2000"/>
              </a:spcBef>
              <a:spcAft>
                <a:spcPts val="0"/>
              </a:spcAft>
              <a:buSzPts val="1800"/>
              <a:buNone/>
            </a:pPr>
            <a:r>
              <a:rPr lang="fr-FR" sz="3200" b="0" i="0" u="none" strike="noStrike">
                <a:solidFill>
                  <a:srgbClr val="000000"/>
                </a:solidFill>
                <a:latin typeface="Arial"/>
                <a:ea typeface="Arial"/>
                <a:cs typeface="Arial"/>
                <a:sym typeface="Arial"/>
              </a:rPr>
              <a:t>Le CESCE, présidé par le chef d'établissement est une instance de réflexion et un outil de pilotage, d’observation et de veille qui conçoit, met en œuvre et évalue un projet éducatif en matière de prévention, d’éducation à la santé, à la citoyenneté, au développement durable intégré au projet d’établissement approuvé par le conseil d’établissement. </a:t>
            </a:r>
            <a:endParaRPr sz="32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4"/>
          <p:cNvSpPr txBox="1">
            <a:spLocks noGrp="1"/>
          </p:cNvSpPr>
          <p:nvPr>
            <p:ph type="title"/>
          </p:nvPr>
        </p:nvSpPr>
        <p:spPr>
          <a:xfrm>
            <a:off x="3962399" y="244158"/>
            <a:ext cx="7031567" cy="133985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Clr>
                <a:srgbClr val="3F3F3F"/>
              </a:buClr>
              <a:buSzPct val="111111"/>
              <a:buFont typeface="Lustria"/>
              <a:buNone/>
            </a:pPr>
            <a:r>
              <a:rPr lang="fr-FR" dirty="0"/>
              <a:t>Répartition par groupes de réflexion : recensement et propositions d’actions</a:t>
            </a:r>
            <a:endParaRPr dirty="0"/>
          </a:p>
        </p:txBody>
      </p:sp>
      <p:graphicFrame>
        <p:nvGraphicFramePr>
          <p:cNvPr id="230" name="Google Shape;230;p4"/>
          <p:cNvGraphicFramePr/>
          <p:nvPr>
            <p:extLst>
              <p:ext uri="{D42A27DB-BD31-4B8C-83A1-F6EECF244321}">
                <p14:modId xmlns:p14="http://schemas.microsoft.com/office/powerpoint/2010/main" val="3119929139"/>
              </p:ext>
            </p:extLst>
          </p:nvPr>
        </p:nvGraphicFramePr>
        <p:xfrm>
          <a:off x="587828" y="1874970"/>
          <a:ext cx="10943772" cy="3151830"/>
        </p:xfrm>
        <a:graphic>
          <a:graphicData uri="http://schemas.openxmlformats.org/drawingml/2006/table">
            <a:tbl>
              <a:tblPr firstRow="1" bandRow="1">
                <a:noFill/>
              </a:tblPr>
              <a:tblGrid>
                <a:gridCol w="4854432">
                  <a:extLst>
                    <a:ext uri="{9D8B030D-6E8A-4147-A177-3AD203B41FA5}">
                      <a16:colId xmlns:a16="http://schemas.microsoft.com/office/drawing/2014/main" val="20000"/>
                    </a:ext>
                  </a:extLst>
                </a:gridCol>
                <a:gridCol w="3033732">
                  <a:extLst>
                    <a:ext uri="{9D8B030D-6E8A-4147-A177-3AD203B41FA5}">
                      <a16:colId xmlns:a16="http://schemas.microsoft.com/office/drawing/2014/main" val="20001"/>
                    </a:ext>
                  </a:extLst>
                </a:gridCol>
                <a:gridCol w="3055608">
                  <a:extLst>
                    <a:ext uri="{9D8B030D-6E8A-4147-A177-3AD203B41FA5}">
                      <a16:colId xmlns:a16="http://schemas.microsoft.com/office/drawing/2014/main" val="20002"/>
                    </a:ext>
                  </a:extLst>
                </a:gridCol>
              </a:tblGrid>
              <a:tr h="512630">
                <a:tc>
                  <a:txBody>
                    <a:bodyPr/>
                    <a:lstStyle/>
                    <a:p>
                      <a:pPr marL="0" marR="0" lvl="0" indent="0" algn="l" rtl="0">
                        <a:lnSpc>
                          <a:spcPct val="100000"/>
                        </a:lnSpc>
                        <a:spcBef>
                          <a:spcPts val="0"/>
                        </a:spcBef>
                        <a:spcAft>
                          <a:spcPts val="0"/>
                        </a:spcAft>
                        <a:buNone/>
                      </a:pPr>
                      <a:r>
                        <a:rPr lang="fr-FR" sz="1400" u="none" strike="noStrike" cap="none"/>
                        <a:t>Thème</a:t>
                      </a:r>
                      <a:endParaRPr/>
                    </a:p>
                  </a:txBody>
                  <a:tcPr marL="91450" marR="91450" marT="45725" marB="45725"/>
                </a:tc>
                <a:tc>
                  <a:txBody>
                    <a:bodyPr/>
                    <a:lstStyle/>
                    <a:p>
                      <a:pPr marL="0" marR="0" lvl="0" indent="0" algn="l" rtl="0">
                        <a:lnSpc>
                          <a:spcPct val="100000"/>
                        </a:lnSpc>
                        <a:spcBef>
                          <a:spcPts val="0"/>
                        </a:spcBef>
                        <a:spcAft>
                          <a:spcPts val="0"/>
                        </a:spcAft>
                        <a:buNone/>
                      </a:pPr>
                      <a:r>
                        <a:rPr lang="fr-FR" sz="1400" u="none" strike="noStrike" cap="none" dirty="0"/>
                        <a:t>Personnels</a:t>
                      </a:r>
                      <a:endParaRPr dirty="0"/>
                    </a:p>
                  </a:txBody>
                  <a:tcPr marL="91450" marR="91450" marT="45725" marB="45725"/>
                </a:tc>
                <a:tc>
                  <a:txBody>
                    <a:bodyPr/>
                    <a:lstStyle/>
                    <a:p>
                      <a:pPr marL="0" marR="0" lvl="0" indent="0" algn="l" rtl="0">
                        <a:lnSpc>
                          <a:spcPct val="100000"/>
                        </a:lnSpc>
                        <a:spcBef>
                          <a:spcPts val="0"/>
                        </a:spcBef>
                        <a:spcAft>
                          <a:spcPts val="0"/>
                        </a:spcAft>
                        <a:buNone/>
                      </a:pPr>
                      <a:r>
                        <a:rPr lang="fr-FR" sz="1400" u="none" strike="noStrike" cap="none" dirty="0"/>
                        <a:t>Parents et élèves</a:t>
                      </a:r>
                      <a:endParaRPr dirty="0"/>
                    </a:p>
                  </a:txBody>
                  <a:tcPr marL="91450" marR="91450" marT="45725" marB="45725"/>
                </a:tc>
                <a:extLst>
                  <a:ext uri="{0D108BD9-81ED-4DB2-BD59-A6C34878D82A}">
                    <a16:rowId xmlns:a16="http://schemas.microsoft.com/office/drawing/2014/main" val="10000"/>
                  </a:ext>
                </a:extLst>
              </a:tr>
              <a:tr h="677250">
                <a:tc>
                  <a:txBody>
                    <a:bodyPr/>
                    <a:lstStyle/>
                    <a:p>
                      <a:pPr marL="0" marR="0" lvl="0" indent="0" algn="l" rtl="0">
                        <a:lnSpc>
                          <a:spcPct val="100000"/>
                        </a:lnSpc>
                        <a:spcBef>
                          <a:spcPts val="0"/>
                        </a:spcBef>
                        <a:spcAft>
                          <a:spcPts val="0"/>
                        </a:spcAft>
                        <a:buClr>
                          <a:srgbClr val="000000"/>
                        </a:buClr>
                        <a:buSzPts val="1400"/>
                        <a:buFont typeface="Arial"/>
                        <a:buNone/>
                      </a:pPr>
                      <a:r>
                        <a:rPr lang="fr-FR" sz="1400" u="none" strike="noStrike" cap="none" dirty="0"/>
                        <a:t>Citoyenneté</a:t>
                      </a:r>
                      <a:endParaRPr dirty="0"/>
                    </a:p>
                    <a:p>
                      <a:pPr marL="0" marR="0" lvl="0" indent="0" algn="l" rtl="0">
                        <a:lnSpc>
                          <a:spcPct val="100000"/>
                        </a:lnSpc>
                        <a:spcBef>
                          <a:spcPts val="0"/>
                        </a:spcBef>
                        <a:spcAft>
                          <a:spcPts val="0"/>
                        </a:spcAft>
                        <a:buClr>
                          <a:srgbClr val="000000"/>
                        </a:buClr>
                        <a:buSzPts val="1400"/>
                        <a:buFont typeface="Arial"/>
                        <a:buNone/>
                      </a:pPr>
                      <a:r>
                        <a:rPr lang="fr-FR" sz="1400" u="none" strike="noStrike" cap="none" dirty="0"/>
                        <a:t>Climat scolaire</a:t>
                      </a:r>
                      <a:endParaRPr dirty="0"/>
                    </a:p>
                  </a:txBody>
                  <a:tcPr marL="91450" marR="91450" marT="45725" marB="45725"/>
                </a:tc>
                <a:tc>
                  <a:txBody>
                    <a:bodyPr/>
                    <a:lstStyle/>
                    <a:p>
                      <a:pPr marL="0" marR="0" lvl="0" indent="0" algn="l" rtl="0">
                        <a:lnSpc>
                          <a:spcPct val="100000"/>
                        </a:lnSpc>
                        <a:spcBef>
                          <a:spcPts val="0"/>
                        </a:spcBef>
                        <a:spcAft>
                          <a:spcPts val="0"/>
                        </a:spcAft>
                        <a:buNone/>
                      </a:pPr>
                      <a:r>
                        <a:rPr lang="fr-FR" sz="1400" u="none" strike="noStrike" cap="none" dirty="0"/>
                        <a:t>Mme Estico</a:t>
                      </a:r>
                    </a:p>
                    <a:p>
                      <a:pPr marL="0" marR="0" lvl="0" indent="0" algn="l" rtl="0">
                        <a:lnSpc>
                          <a:spcPct val="100000"/>
                        </a:lnSpc>
                        <a:spcBef>
                          <a:spcPts val="0"/>
                        </a:spcBef>
                        <a:spcAft>
                          <a:spcPts val="0"/>
                        </a:spcAft>
                        <a:buNone/>
                      </a:pPr>
                      <a:r>
                        <a:rPr lang="fr-FR" sz="1400" u="none" strike="noStrike" cap="none" dirty="0"/>
                        <a:t>Mme </a:t>
                      </a:r>
                      <a:r>
                        <a:rPr lang="fr-FR" sz="1400" u="none" strike="noStrike" cap="none" dirty="0" err="1"/>
                        <a:t>Kerebel</a:t>
                      </a:r>
                      <a:endParaRPr lang="fr-FR" sz="1400" u="none" strike="noStrike" cap="none" dirty="0"/>
                    </a:p>
                  </a:txBody>
                  <a:tcPr marL="91450" marR="91450" marT="45725" marB="45725"/>
                </a:tc>
                <a:tc>
                  <a:txBody>
                    <a:bodyPr/>
                    <a:lstStyle/>
                    <a:p>
                      <a:pPr marL="0" marR="0" lvl="0" indent="0" algn="l" rtl="0">
                        <a:lnSpc>
                          <a:spcPct val="100000"/>
                        </a:lnSpc>
                        <a:spcBef>
                          <a:spcPts val="0"/>
                        </a:spcBef>
                        <a:spcAft>
                          <a:spcPts val="0"/>
                        </a:spcAft>
                        <a:buNone/>
                      </a:pPr>
                      <a:r>
                        <a:rPr lang="fr-FR" sz="1400" u="none" strike="noStrike" cap="none"/>
                        <a:t>M.Trambelland</a:t>
                      </a:r>
                      <a:endParaRPr sz="1400" u="none" strike="noStrike" cap="none" dirty="0"/>
                    </a:p>
                  </a:txBody>
                  <a:tcPr marL="91450" marR="91450" marT="45725" marB="45725"/>
                </a:tc>
                <a:extLst>
                  <a:ext uri="{0D108BD9-81ED-4DB2-BD59-A6C34878D82A}">
                    <a16:rowId xmlns:a16="http://schemas.microsoft.com/office/drawing/2014/main" val="10001"/>
                  </a:ext>
                </a:extLst>
              </a:tr>
              <a:tr h="677250">
                <a:tc>
                  <a:txBody>
                    <a:bodyPr/>
                    <a:lstStyle/>
                    <a:p>
                      <a:pPr marL="0" marR="0" lvl="0" indent="0" algn="l" rtl="0">
                        <a:lnSpc>
                          <a:spcPct val="100000"/>
                        </a:lnSpc>
                        <a:spcBef>
                          <a:spcPts val="0"/>
                        </a:spcBef>
                        <a:spcAft>
                          <a:spcPts val="0"/>
                        </a:spcAft>
                        <a:buClr>
                          <a:srgbClr val="000000"/>
                        </a:buClr>
                        <a:buSzPts val="1400"/>
                        <a:buFont typeface="Arial"/>
                        <a:buNone/>
                      </a:pPr>
                      <a:r>
                        <a:rPr lang="fr-FR" sz="1400" u="none" strike="noStrike" cap="none" dirty="0"/>
                        <a:t>Education à la santé</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fr-FR" sz="1400" u="none" strike="noStrike" cap="none" dirty="0"/>
                        <a:t>Développement durable</a:t>
                      </a:r>
                      <a:endParaRPr lang="fr-FR" dirty="0"/>
                    </a:p>
                    <a:p>
                      <a:pPr marL="0" marR="0" lvl="0" indent="0" algn="l" rtl="0">
                        <a:lnSpc>
                          <a:spcPct val="100000"/>
                        </a:lnSpc>
                        <a:spcBef>
                          <a:spcPts val="0"/>
                        </a:spcBef>
                        <a:spcAft>
                          <a:spcPts val="0"/>
                        </a:spcAft>
                        <a:buClr>
                          <a:srgbClr val="000000"/>
                        </a:buClr>
                        <a:buSzPts val="1400"/>
                        <a:buFont typeface="Arial"/>
                        <a:buNone/>
                      </a:pPr>
                      <a:endParaRPr dirty="0"/>
                    </a:p>
                    <a:p>
                      <a:pPr marL="0" marR="0" lvl="0" indent="0" algn="l" rtl="0">
                        <a:lnSpc>
                          <a:spcPct val="100000"/>
                        </a:lnSpc>
                        <a:spcBef>
                          <a:spcPts val="0"/>
                        </a:spcBef>
                        <a:spcAft>
                          <a:spcPts val="0"/>
                        </a:spcAft>
                        <a:buNone/>
                      </a:pPr>
                      <a:endParaRPr sz="1400" u="none" strike="noStrike" cap="none" dirty="0"/>
                    </a:p>
                  </a:txBody>
                  <a:tcPr marL="91450" marR="91450" marT="45725" marB="45725"/>
                </a:tc>
                <a:tc>
                  <a:txBody>
                    <a:bodyPr/>
                    <a:lstStyle/>
                    <a:p>
                      <a:pPr marL="0" marR="0" lvl="0" indent="0" algn="l" rtl="0">
                        <a:lnSpc>
                          <a:spcPct val="100000"/>
                        </a:lnSpc>
                        <a:spcBef>
                          <a:spcPts val="0"/>
                        </a:spcBef>
                        <a:spcAft>
                          <a:spcPts val="0"/>
                        </a:spcAft>
                        <a:buNone/>
                      </a:pPr>
                      <a:r>
                        <a:rPr lang="fr-FR" sz="1400" u="none" strike="noStrike" cap="none" dirty="0"/>
                        <a:t>Mme Planté</a:t>
                      </a:r>
                    </a:p>
                    <a:p>
                      <a:pPr marL="0" marR="0" lvl="0" indent="0" algn="l" rtl="0">
                        <a:lnSpc>
                          <a:spcPct val="100000"/>
                        </a:lnSpc>
                        <a:spcBef>
                          <a:spcPts val="0"/>
                        </a:spcBef>
                        <a:spcAft>
                          <a:spcPts val="0"/>
                        </a:spcAft>
                        <a:buNone/>
                      </a:pPr>
                      <a:r>
                        <a:rPr lang="fr-FR" sz="1400" u="none" strike="noStrike" cap="none" dirty="0"/>
                        <a:t>Mme Solé</a:t>
                      </a:r>
                    </a:p>
                  </a:txBody>
                  <a:tcPr marL="91450" marR="91450" marT="45725" marB="45725"/>
                </a:tc>
                <a:tc>
                  <a:txBody>
                    <a:bodyPr/>
                    <a:lstStyle/>
                    <a:p>
                      <a:pPr marL="0" marR="0" lvl="0" indent="0" algn="l" rtl="0">
                        <a:lnSpc>
                          <a:spcPct val="100000"/>
                        </a:lnSpc>
                        <a:spcBef>
                          <a:spcPts val="0"/>
                        </a:spcBef>
                        <a:spcAft>
                          <a:spcPts val="0"/>
                        </a:spcAft>
                        <a:buNone/>
                      </a:pPr>
                      <a:r>
                        <a:rPr lang="fr-FR" sz="1400" u="none" strike="noStrike" cap="none"/>
                        <a:t>Kaila David</a:t>
                      </a:r>
                      <a:endParaRPr sz="1400" u="none" strike="noStrike" cap="none"/>
                    </a:p>
                  </a:txBody>
                  <a:tcPr marL="91450" marR="91450" marT="45725" marB="45725"/>
                </a:tc>
                <a:extLst>
                  <a:ext uri="{0D108BD9-81ED-4DB2-BD59-A6C34878D82A}">
                    <a16:rowId xmlns:a16="http://schemas.microsoft.com/office/drawing/2014/main" val="10002"/>
                  </a:ext>
                </a:extLst>
              </a:tr>
              <a:tr h="956100">
                <a:tc>
                  <a:txBody>
                    <a:bodyPr/>
                    <a:lstStyle/>
                    <a:p>
                      <a:pPr marL="0" marR="0" lvl="0" indent="0" algn="l" rtl="0">
                        <a:lnSpc>
                          <a:spcPct val="100000"/>
                        </a:lnSpc>
                        <a:spcBef>
                          <a:spcPts val="0"/>
                        </a:spcBef>
                        <a:spcAft>
                          <a:spcPts val="0"/>
                        </a:spcAft>
                        <a:buClr>
                          <a:srgbClr val="000000"/>
                        </a:buClr>
                        <a:buSzPts val="1400"/>
                        <a:buFont typeface="Arial"/>
                        <a:buNone/>
                      </a:pPr>
                      <a:r>
                        <a:rPr lang="fr-FR" sz="1400" u="none" strike="noStrike" cap="none"/>
                        <a:t>Education à la sexualité </a:t>
                      </a:r>
                      <a:endParaRPr/>
                    </a:p>
                    <a:p>
                      <a:pPr marL="0" marR="0" lvl="0" indent="0" algn="l" rtl="0">
                        <a:lnSpc>
                          <a:spcPct val="100000"/>
                        </a:lnSpc>
                        <a:spcBef>
                          <a:spcPts val="0"/>
                        </a:spcBef>
                        <a:spcAft>
                          <a:spcPts val="0"/>
                        </a:spcAft>
                        <a:buClr>
                          <a:srgbClr val="000000"/>
                        </a:buClr>
                        <a:buSzPts val="1400"/>
                        <a:buFont typeface="Arial"/>
                        <a:buNone/>
                      </a:pPr>
                      <a:r>
                        <a:rPr lang="fr-FR" sz="1400" u="none" strike="noStrike" cap="none"/>
                        <a:t>Prévention des conduites à risque</a:t>
                      </a:r>
                      <a:endParaRPr/>
                    </a:p>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fr-FR" sz="1400" u="none" strike="noStrike" cap="none" dirty="0"/>
                        <a:t>Mme Perez</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400" u="none" strike="noStrike" cap="none" dirty="0"/>
                        <a:t>Mme Mondon</a:t>
                      </a:r>
                      <a:endParaRPr lang="fr-FR" sz="1800" u="none" strike="noStrike" cap="none" dirty="0"/>
                    </a:p>
                    <a:p>
                      <a:pPr marL="0" marR="0" lvl="0" indent="0" algn="l" rtl="0">
                        <a:lnSpc>
                          <a:spcPct val="100000"/>
                        </a:lnSpc>
                        <a:spcBef>
                          <a:spcPts val="0"/>
                        </a:spcBef>
                        <a:spcAft>
                          <a:spcPts val="0"/>
                        </a:spcAft>
                        <a:buNone/>
                      </a:pPr>
                      <a:endParaRPr dirty="0"/>
                    </a:p>
                  </a:txBody>
                  <a:tcPr marL="91450" marR="91450" marT="45725" marB="45725"/>
                </a:tc>
                <a:tc>
                  <a:txBody>
                    <a:bodyPr/>
                    <a:lstStyle/>
                    <a:p>
                      <a:pPr marL="0" marR="0" lvl="0" indent="0" algn="l" rtl="0">
                        <a:lnSpc>
                          <a:spcPct val="100000"/>
                        </a:lnSpc>
                        <a:spcBef>
                          <a:spcPts val="0"/>
                        </a:spcBef>
                        <a:spcAft>
                          <a:spcPts val="0"/>
                        </a:spcAft>
                        <a:buNone/>
                      </a:pPr>
                      <a:r>
                        <a:rPr lang="fr-FR" sz="1400" u="none" strike="noStrike" cap="none"/>
                        <a:t>Mme Verheiden</a:t>
                      </a:r>
                      <a:endParaRPr sz="1400" u="none" strike="noStrike" cap="none" dirty="0"/>
                    </a:p>
                  </a:txBody>
                  <a:tcPr marL="91450" marR="91450" marT="45725" marB="45725"/>
                </a:tc>
                <a:extLst>
                  <a:ext uri="{0D108BD9-81ED-4DB2-BD59-A6C34878D82A}">
                    <a16:rowId xmlns:a16="http://schemas.microsoft.com/office/drawing/2014/main" val="10003"/>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5"/>
          <p:cNvSpPr txBox="1">
            <a:spLocks noGrp="1"/>
          </p:cNvSpPr>
          <p:nvPr>
            <p:ph type="title"/>
          </p:nvPr>
        </p:nvSpPr>
        <p:spPr>
          <a:xfrm>
            <a:off x="4428067" y="244158"/>
            <a:ext cx="7426476" cy="133985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3F3F3F"/>
              </a:buClr>
              <a:buSzPts val="1800"/>
              <a:buNone/>
            </a:pPr>
            <a:r>
              <a:rPr lang="fr-FR" sz="3600" b="1" dirty="0"/>
              <a:t>2.Recensements et Propositions des Missions et actions 2024-2025 : Citoyenneté</a:t>
            </a:r>
            <a:endParaRPr sz="3600" dirty="0"/>
          </a:p>
        </p:txBody>
      </p:sp>
      <p:graphicFrame>
        <p:nvGraphicFramePr>
          <p:cNvPr id="236" name="Google Shape;236;p5"/>
          <p:cNvGraphicFramePr/>
          <p:nvPr>
            <p:extLst>
              <p:ext uri="{D42A27DB-BD31-4B8C-83A1-F6EECF244321}">
                <p14:modId xmlns:p14="http://schemas.microsoft.com/office/powerpoint/2010/main" val="3701619465"/>
              </p:ext>
            </p:extLst>
          </p:nvPr>
        </p:nvGraphicFramePr>
        <p:xfrm>
          <a:off x="337457" y="1893995"/>
          <a:ext cx="11537647" cy="4470988"/>
        </p:xfrm>
        <a:graphic>
          <a:graphicData uri="http://schemas.openxmlformats.org/drawingml/2006/table">
            <a:tbl>
              <a:tblPr firstRow="1" bandRow="1">
                <a:noFill/>
              </a:tblPr>
              <a:tblGrid>
                <a:gridCol w="5653570">
                  <a:extLst>
                    <a:ext uri="{9D8B030D-6E8A-4147-A177-3AD203B41FA5}">
                      <a16:colId xmlns:a16="http://schemas.microsoft.com/office/drawing/2014/main" val="20000"/>
                    </a:ext>
                  </a:extLst>
                </a:gridCol>
                <a:gridCol w="5884077">
                  <a:extLst>
                    <a:ext uri="{9D8B030D-6E8A-4147-A177-3AD203B41FA5}">
                      <a16:colId xmlns:a16="http://schemas.microsoft.com/office/drawing/2014/main" val="20001"/>
                    </a:ext>
                  </a:extLst>
                </a:gridCol>
              </a:tblGrid>
              <a:tr h="370850">
                <a:tc>
                  <a:txBody>
                    <a:bodyPr/>
                    <a:lstStyle/>
                    <a:p>
                      <a:pPr marL="0" marR="0" lvl="0" indent="0" algn="l" rtl="0">
                        <a:lnSpc>
                          <a:spcPct val="100000"/>
                        </a:lnSpc>
                        <a:spcBef>
                          <a:spcPts val="0"/>
                        </a:spcBef>
                        <a:spcAft>
                          <a:spcPts val="0"/>
                        </a:spcAft>
                        <a:buNone/>
                      </a:pPr>
                      <a:r>
                        <a:rPr lang="fr-FR" sz="1600" u="none" strike="noStrike" cap="none" dirty="0"/>
                        <a:t>Actions programmées</a:t>
                      </a:r>
                      <a:endParaRPr sz="1600" dirty="0"/>
                    </a:p>
                  </a:txBody>
                  <a:tcPr marL="91450" marR="91450" marT="45725" marB="45725">
                    <a:solidFill>
                      <a:schemeClr val="bg2"/>
                    </a:solidFill>
                  </a:tcPr>
                </a:tc>
                <a:tc>
                  <a:txBody>
                    <a:bodyPr/>
                    <a:lstStyle/>
                    <a:p>
                      <a:pPr marL="0" marR="0" lvl="0" indent="0" algn="l" rtl="0">
                        <a:lnSpc>
                          <a:spcPct val="100000"/>
                        </a:lnSpc>
                        <a:spcBef>
                          <a:spcPts val="0"/>
                        </a:spcBef>
                        <a:spcAft>
                          <a:spcPts val="0"/>
                        </a:spcAft>
                        <a:buNone/>
                      </a:pPr>
                      <a:r>
                        <a:rPr lang="fr-FR" sz="1600" u="none" strike="noStrike" cap="none" dirty="0"/>
                        <a:t>Actions proposées par le CESCE</a:t>
                      </a:r>
                      <a:endParaRPr sz="1600" dirty="0"/>
                    </a:p>
                  </a:txBody>
                  <a:tcPr marL="91450" marR="91450" marT="45725" marB="45725">
                    <a:solidFill>
                      <a:schemeClr val="bg2"/>
                    </a:solidFill>
                  </a:tcPr>
                </a:tc>
                <a:extLst>
                  <a:ext uri="{0D108BD9-81ED-4DB2-BD59-A6C34878D82A}">
                    <a16:rowId xmlns:a16="http://schemas.microsoft.com/office/drawing/2014/main" val="10000"/>
                  </a:ext>
                </a:extLst>
              </a:tr>
              <a:tr h="370850">
                <a:tc>
                  <a:txBody>
                    <a:bodyPr/>
                    <a:lstStyle/>
                    <a:p>
                      <a:pPr marL="0" marR="0" lvl="0" indent="0" algn="l" rtl="0">
                        <a:lnSpc>
                          <a:spcPct val="100000"/>
                        </a:lnSpc>
                        <a:spcBef>
                          <a:spcPts val="0"/>
                        </a:spcBef>
                        <a:spcAft>
                          <a:spcPts val="0"/>
                        </a:spcAft>
                        <a:buNone/>
                      </a:pPr>
                      <a:r>
                        <a:rPr lang="fr-FR" sz="1600" dirty="0"/>
                        <a:t>Plan </a:t>
                      </a:r>
                      <a:r>
                        <a:rPr lang="fr-FR" sz="1600" dirty="0" err="1"/>
                        <a:t>pHARe</a:t>
                      </a:r>
                      <a:r>
                        <a:rPr lang="fr-FR" sz="1600" dirty="0"/>
                        <a:t> (formations, ambassadeurs, sentinelles, NAH, concours affiche …)</a:t>
                      </a:r>
                      <a:endParaRPr sz="1600" dirty="0"/>
                    </a:p>
                  </a:txBody>
                  <a:tcPr marL="91450" marR="91450" marT="45725" marB="45725"/>
                </a:tc>
                <a:tc>
                  <a:txBody>
                    <a:bodyPr/>
                    <a:lstStyle/>
                    <a:p>
                      <a:pPr marL="0" marR="0" lvl="0" indent="0" algn="l" rtl="0">
                        <a:lnSpc>
                          <a:spcPct val="100000"/>
                        </a:lnSpc>
                        <a:spcBef>
                          <a:spcPts val="0"/>
                        </a:spcBef>
                        <a:spcAft>
                          <a:spcPts val="0"/>
                        </a:spcAft>
                        <a:buNone/>
                      </a:pPr>
                      <a:r>
                        <a:rPr lang="fr-FR" sz="1600" u="none" strike="noStrike" cap="none" dirty="0"/>
                        <a:t>Activités inter niveaux (ex spectacles fin d’année)</a:t>
                      </a:r>
                      <a:endParaRPr sz="1600" u="none" strike="noStrike" cap="none" dirty="0"/>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lnSpc>
                          <a:spcPct val="150000"/>
                        </a:lnSpc>
                        <a:spcBef>
                          <a:spcPts val="0"/>
                        </a:spcBef>
                        <a:spcAft>
                          <a:spcPts val="0"/>
                        </a:spcAft>
                        <a:buClr>
                          <a:srgbClr val="000000"/>
                        </a:buClr>
                        <a:buSzPts val="1800"/>
                        <a:buFont typeface="Noto Sans Symbols"/>
                        <a:buNone/>
                      </a:pPr>
                      <a:r>
                        <a:rPr lang="fr-FR" sz="1600" u="none" strike="noStrike" cap="none" dirty="0"/>
                        <a:t>Parain, marraine des grands vers les petits</a:t>
                      </a:r>
                      <a:endParaRPr sz="1600" u="none" strike="noStrike" cap="none" dirty="0"/>
                    </a:p>
                  </a:txBody>
                  <a:tcPr marL="91450" marR="91450" marT="45725" marB="45725"/>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u="none" strike="noStrike" cap="none" dirty="0"/>
                        <a:t>Activités inter niveaux (ex spectacles fin d’année)</a:t>
                      </a:r>
                    </a:p>
                  </a:txBody>
                  <a:tcPr marL="91450" marR="91450" marT="45725" marB="45725"/>
                </a:tc>
                <a:extLst>
                  <a:ext uri="{0D108BD9-81ED-4DB2-BD59-A6C34878D82A}">
                    <a16:rowId xmlns:a16="http://schemas.microsoft.com/office/drawing/2014/main" val="10002"/>
                  </a:ext>
                </a:extLst>
              </a:tr>
              <a:tr h="370850">
                <a:tc>
                  <a:txBody>
                    <a:bodyPr/>
                    <a:lstStyle/>
                    <a:p>
                      <a:pPr marL="0" marR="0" lvl="0" indent="0" algn="l" rtl="0">
                        <a:lnSpc>
                          <a:spcPct val="100000"/>
                        </a:lnSpc>
                        <a:spcBef>
                          <a:spcPts val="0"/>
                        </a:spcBef>
                        <a:spcAft>
                          <a:spcPts val="0"/>
                        </a:spcAft>
                        <a:buNone/>
                      </a:pPr>
                      <a:r>
                        <a:rPr lang="fr-FR" sz="1600" u="none" strike="noStrike" cap="none" dirty="0"/>
                        <a:t>Elections des délégués : formation</a:t>
                      </a:r>
                      <a:endParaRPr sz="1600" dirty="0"/>
                    </a:p>
                  </a:txBody>
                  <a:tcPr marL="91450" marR="91450" marT="45725" marB="45725"/>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u="none" strike="noStrike" cap="none" dirty="0"/>
                        <a:t>17/05 Journée mondiale contre l’homophobie travailler avec film de l’association « le refuge » Pour aller plus loin question du genre ?</a:t>
                      </a:r>
                    </a:p>
                  </a:txBody>
                  <a:tcPr marL="91450" marR="91450" marT="45725" marB="45725"/>
                </a:tc>
                <a:extLst>
                  <a:ext uri="{0D108BD9-81ED-4DB2-BD59-A6C34878D82A}">
                    <a16:rowId xmlns:a16="http://schemas.microsoft.com/office/drawing/2014/main" val="10003"/>
                  </a:ext>
                </a:extLst>
              </a:tr>
              <a:tr h="370850">
                <a:tc>
                  <a:txBody>
                    <a:bodyPr/>
                    <a:lstStyle/>
                    <a:p>
                      <a:pPr marL="0" marR="0" lvl="0" indent="0" algn="l" rtl="0">
                        <a:lnSpc>
                          <a:spcPct val="150000"/>
                        </a:lnSpc>
                        <a:spcBef>
                          <a:spcPts val="0"/>
                        </a:spcBef>
                        <a:spcAft>
                          <a:spcPts val="0"/>
                        </a:spcAft>
                        <a:buClr>
                          <a:srgbClr val="000000"/>
                        </a:buClr>
                        <a:buSzPts val="1800"/>
                        <a:buFont typeface="Noto Sans Symbols"/>
                        <a:buNone/>
                      </a:pPr>
                      <a:r>
                        <a:rPr lang="fr-FR" sz="1600" u="none" strike="noStrike" cap="none" dirty="0"/>
                        <a:t>Entrainement à l'ASSR1  pour  les 5èmes et passage de l'examen en juin 202</a:t>
                      </a:r>
                      <a:r>
                        <a:rPr lang="fr-FR" sz="1600" dirty="0"/>
                        <a:t>4</a:t>
                      </a:r>
                      <a:endParaRPr sz="1600" u="none" strike="noStrike" cap="none" dirty="0"/>
                    </a:p>
                  </a:txBody>
                  <a:tcPr marL="91450" marR="91450" marT="45725" marB="45725"/>
                </a:tc>
                <a:tc>
                  <a:txBody>
                    <a:bodyPr/>
                    <a:lstStyle/>
                    <a:p>
                      <a:pPr marL="0" marR="0" lvl="0" indent="0" algn="l" rtl="0">
                        <a:lnSpc>
                          <a:spcPct val="100000"/>
                        </a:lnSpc>
                        <a:spcBef>
                          <a:spcPts val="0"/>
                        </a:spcBef>
                        <a:spcAft>
                          <a:spcPts val="0"/>
                        </a:spcAft>
                        <a:buNone/>
                      </a:pPr>
                      <a:endParaRPr sz="1600" u="none" strike="noStrike" cap="none"/>
                    </a:p>
                  </a:txBody>
                  <a:tcPr marL="91450" marR="91450" marT="45725" marB="45725"/>
                </a:tc>
                <a:extLst>
                  <a:ext uri="{0D108BD9-81ED-4DB2-BD59-A6C34878D82A}">
                    <a16:rowId xmlns:a16="http://schemas.microsoft.com/office/drawing/2014/main" val="10004"/>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fr-FR" sz="1600" u="none" strike="noStrike" cap="none"/>
                        <a:t>Entrainement à l'ASSR1  pour  les 3èmes et passage de l'examen en juin 202</a:t>
                      </a:r>
                      <a:r>
                        <a:rPr lang="fr-FR" sz="1600"/>
                        <a:t>4</a:t>
                      </a:r>
                      <a:endParaRPr sz="1600" u="none" strike="noStrike" cap="none"/>
                    </a:p>
                  </a:txBody>
                  <a:tcPr marL="91450" marR="91450" marT="45725" marB="45725">
                    <a:noFill/>
                  </a:tcPr>
                </a:tc>
                <a:tc>
                  <a:txBody>
                    <a:bodyPr/>
                    <a:lstStyle/>
                    <a:p>
                      <a:pPr marL="0" marR="0" lvl="0" indent="0" algn="l" rtl="0">
                        <a:lnSpc>
                          <a:spcPct val="100000"/>
                        </a:lnSpc>
                        <a:spcBef>
                          <a:spcPts val="0"/>
                        </a:spcBef>
                        <a:spcAft>
                          <a:spcPts val="0"/>
                        </a:spcAft>
                        <a:buNone/>
                      </a:pPr>
                      <a:endParaRPr sz="1600" u="none" strike="noStrike" cap="none" dirty="0"/>
                    </a:p>
                  </a:txBody>
                  <a:tcPr marL="91450" marR="91450" marT="45725" marB="45725"/>
                </a:tc>
                <a:extLst>
                  <a:ext uri="{0D108BD9-81ED-4DB2-BD59-A6C34878D82A}">
                    <a16:rowId xmlns:a16="http://schemas.microsoft.com/office/drawing/2014/main" val="10005"/>
                  </a:ext>
                </a:extLst>
              </a:tr>
              <a:tr h="370850">
                <a:tc>
                  <a:txBody>
                    <a:bodyPr/>
                    <a:lstStyle/>
                    <a:p>
                      <a:pPr marL="0" marR="0" lvl="0" indent="0" algn="l" rtl="0">
                        <a:lnSpc>
                          <a:spcPct val="100000"/>
                        </a:lnSpc>
                        <a:spcBef>
                          <a:spcPts val="0"/>
                        </a:spcBef>
                        <a:spcAft>
                          <a:spcPts val="0"/>
                        </a:spcAft>
                        <a:buNone/>
                      </a:pPr>
                      <a:r>
                        <a:rPr lang="fr-FR" sz="1600" u="none" strike="noStrike" cap="none"/>
                        <a:t>Mise en place de Monitorat : les élèves proposent leur aident sur la pause méridienne</a:t>
                      </a:r>
                      <a:endParaRPr sz="1600"/>
                    </a:p>
                  </a:txBody>
                  <a:tcPr marL="91450" marR="91450" marT="45725" marB="45725">
                    <a:noFill/>
                  </a:tcPr>
                </a:tc>
                <a:tc>
                  <a:txBody>
                    <a:bodyPr/>
                    <a:lstStyle/>
                    <a:p>
                      <a:pPr marL="0" marR="0" lvl="0" indent="0" algn="l" rtl="0">
                        <a:lnSpc>
                          <a:spcPct val="100000"/>
                        </a:lnSpc>
                        <a:spcBef>
                          <a:spcPts val="0"/>
                        </a:spcBef>
                        <a:spcAft>
                          <a:spcPts val="0"/>
                        </a:spcAft>
                        <a:buNone/>
                      </a:pPr>
                      <a:endParaRPr sz="1600" u="none" strike="noStrike" cap="none" dirty="0"/>
                    </a:p>
                  </a:txBody>
                  <a:tcPr marL="91450" marR="91450" marT="45725" marB="45725"/>
                </a:tc>
                <a:extLst>
                  <a:ext uri="{0D108BD9-81ED-4DB2-BD59-A6C34878D82A}">
                    <a16:rowId xmlns:a16="http://schemas.microsoft.com/office/drawing/2014/main" val="1471103145"/>
                  </a:ext>
                </a:extLst>
              </a:tr>
              <a:tr h="370850">
                <a:tc>
                  <a:txBody>
                    <a:bodyPr/>
                    <a:lstStyle/>
                    <a:p>
                      <a:pPr marL="0" marR="0" lvl="0" indent="0" algn="l" rtl="0">
                        <a:lnSpc>
                          <a:spcPct val="100000"/>
                        </a:lnSpc>
                        <a:spcBef>
                          <a:spcPts val="0"/>
                        </a:spcBef>
                        <a:spcAft>
                          <a:spcPts val="0"/>
                        </a:spcAft>
                        <a:buNone/>
                      </a:pPr>
                      <a:r>
                        <a:rPr lang="fr-FR" sz="1600" dirty="0"/>
                        <a:t>Dialogue en direct du président - NCC - State House –</a:t>
                      </a:r>
                      <a:r>
                        <a:rPr lang="fr-FR" sz="1600" dirty="0" err="1"/>
                        <a:t>Moah</a:t>
                      </a:r>
                      <a:r>
                        <a:rPr lang="fr-FR" sz="1600" dirty="0"/>
                        <a:t> Figaro Représentante des élèves suppléante au CE : </a:t>
                      </a:r>
                      <a:endParaRPr sz="1600" dirty="0"/>
                    </a:p>
                  </a:txBody>
                  <a:tcPr marL="91450" marR="91450" marT="45725" marB="45725">
                    <a:noFill/>
                  </a:tcPr>
                </a:tc>
                <a:tc>
                  <a:txBody>
                    <a:bodyPr/>
                    <a:lstStyle/>
                    <a:p>
                      <a:pPr marL="0" marR="0" lvl="0" indent="0" algn="l" rtl="0">
                        <a:lnSpc>
                          <a:spcPct val="100000"/>
                        </a:lnSpc>
                        <a:spcBef>
                          <a:spcPts val="0"/>
                        </a:spcBef>
                        <a:spcAft>
                          <a:spcPts val="0"/>
                        </a:spcAft>
                        <a:buNone/>
                      </a:pPr>
                      <a:endParaRPr sz="1600" u="none" strike="noStrike" cap="none" dirty="0"/>
                    </a:p>
                  </a:txBody>
                  <a:tcPr marL="91450" marR="91450" marT="45725" marB="45725"/>
                </a:tc>
                <a:extLst>
                  <a:ext uri="{0D108BD9-81ED-4DB2-BD59-A6C34878D82A}">
                    <a16:rowId xmlns:a16="http://schemas.microsoft.com/office/drawing/2014/main" val="3031938951"/>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6"/>
          <p:cNvSpPr txBox="1">
            <a:spLocks noGrp="1"/>
          </p:cNvSpPr>
          <p:nvPr>
            <p:ph type="title"/>
          </p:nvPr>
        </p:nvSpPr>
        <p:spPr>
          <a:xfrm>
            <a:off x="4428067" y="176424"/>
            <a:ext cx="5850466" cy="133985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3F3F3F"/>
              </a:buClr>
              <a:buSzPts val="1800"/>
              <a:buNone/>
            </a:pPr>
            <a:r>
              <a:rPr lang="fr-FR" sz="3200" b="1" dirty="0"/>
              <a:t>2.Recensements et Propositions des Missions et actions 2024-2025 : Climat scolaire</a:t>
            </a:r>
            <a:endParaRPr sz="3200" dirty="0"/>
          </a:p>
        </p:txBody>
      </p:sp>
      <p:graphicFrame>
        <p:nvGraphicFramePr>
          <p:cNvPr id="242" name="Google Shape;242;p6"/>
          <p:cNvGraphicFramePr/>
          <p:nvPr>
            <p:extLst>
              <p:ext uri="{D42A27DB-BD31-4B8C-83A1-F6EECF244321}">
                <p14:modId xmlns:p14="http://schemas.microsoft.com/office/powerpoint/2010/main" val="2235886723"/>
              </p:ext>
            </p:extLst>
          </p:nvPr>
        </p:nvGraphicFramePr>
        <p:xfrm>
          <a:off x="345924" y="1697991"/>
          <a:ext cx="10715175" cy="4145370"/>
        </p:xfrm>
        <a:graphic>
          <a:graphicData uri="http://schemas.openxmlformats.org/drawingml/2006/table">
            <a:tbl>
              <a:tblPr firstRow="1" bandRow="1">
                <a:noFill/>
              </a:tblPr>
              <a:tblGrid>
                <a:gridCol w="5207000">
                  <a:extLst>
                    <a:ext uri="{9D8B030D-6E8A-4147-A177-3AD203B41FA5}">
                      <a16:colId xmlns:a16="http://schemas.microsoft.com/office/drawing/2014/main" val="20000"/>
                    </a:ext>
                  </a:extLst>
                </a:gridCol>
                <a:gridCol w="5508175">
                  <a:extLst>
                    <a:ext uri="{9D8B030D-6E8A-4147-A177-3AD203B41FA5}">
                      <a16:colId xmlns:a16="http://schemas.microsoft.com/office/drawing/2014/main" val="20001"/>
                    </a:ext>
                  </a:extLst>
                </a:gridCol>
              </a:tblGrid>
              <a:tr h="370850">
                <a:tc>
                  <a:txBody>
                    <a:bodyPr/>
                    <a:lstStyle/>
                    <a:p>
                      <a:pPr marL="0" marR="0" lvl="0" indent="0" algn="l" rtl="0">
                        <a:lnSpc>
                          <a:spcPct val="100000"/>
                        </a:lnSpc>
                        <a:spcBef>
                          <a:spcPts val="0"/>
                        </a:spcBef>
                        <a:spcAft>
                          <a:spcPts val="0"/>
                        </a:spcAft>
                        <a:buNone/>
                      </a:pPr>
                      <a:r>
                        <a:rPr lang="fr-FR" sz="1800" u="none" strike="noStrike" cap="none" dirty="0"/>
                        <a:t>Actions programmées</a:t>
                      </a:r>
                      <a:endParaRPr dirty="0"/>
                    </a:p>
                  </a:txBody>
                  <a:tcPr marL="91450" marR="91450" marT="45725" marB="45725">
                    <a:solidFill>
                      <a:schemeClr val="bg2"/>
                    </a:solidFill>
                  </a:tcPr>
                </a:tc>
                <a:tc>
                  <a:txBody>
                    <a:bodyPr/>
                    <a:lstStyle/>
                    <a:p>
                      <a:pPr marL="0" marR="0" lvl="0" indent="0" algn="l" rtl="0">
                        <a:lnSpc>
                          <a:spcPct val="100000"/>
                        </a:lnSpc>
                        <a:spcBef>
                          <a:spcPts val="0"/>
                        </a:spcBef>
                        <a:spcAft>
                          <a:spcPts val="0"/>
                        </a:spcAft>
                        <a:buNone/>
                      </a:pPr>
                      <a:r>
                        <a:rPr lang="fr-FR" sz="1800" u="none" strike="noStrike" cap="none" dirty="0"/>
                        <a:t>Actions proposées par le CESCE</a:t>
                      </a:r>
                      <a:endParaRPr dirty="0"/>
                    </a:p>
                  </a:txBody>
                  <a:tcPr marL="91450" marR="91450" marT="45725" marB="45725">
                    <a:solidFill>
                      <a:schemeClr val="bg2"/>
                    </a:solidFill>
                  </a:tcPr>
                </a:tc>
                <a:extLst>
                  <a:ext uri="{0D108BD9-81ED-4DB2-BD59-A6C34878D82A}">
                    <a16:rowId xmlns:a16="http://schemas.microsoft.com/office/drawing/2014/main" val="10000"/>
                  </a:ext>
                </a:extLst>
              </a:tr>
              <a:tr h="370850">
                <a:tc>
                  <a:txBody>
                    <a:bodyPr/>
                    <a:lstStyle/>
                    <a:p>
                      <a:pPr marL="0" marR="0" lvl="0" indent="0" algn="l" rtl="0">
                        <a:lnSpc>
                          <a:spcPct val="100000"/>
                        </a:lnSpc>
                        <a:spcBef>
                          <a:spcPts val="0"/>
                        </a:spcBef>
                        <a:spcAft>
                          <a:spcPts val="0"/>
                        </a:spcAft>
                        <a:buNone/>
                      </a:pPr>
                      <a:r>
                        <a:rPr lang="fr-FR" sz="1800" u="none" strike="noStrike" cap="none" dirty="0"/>
                        <a:t>NCC, gestion des émotions lors de la journée NAH 5</a:t>
                      </a:r>
                      <a:r>
                        <a:rPr lang="fr-FR" sz="1800" u="none" strike="noStrike" cap="none" baseline="30000" dirty="0"/>
                        <a:t>ème</a:t>
                      </a:r>
                      <a:endParaRPr lang="fr-FR" sz="1800" u="none" strike="noStrike" cap="none" dirty="0"/>
                    </a:p>
                  </a:txBody>
                  <a:tcPr marL="91450" marR="91450" marT="45725" marB="45725">
                    <a:noFill/>
                  </a:tcPr>
                </a:tc>
                <a:tc>
                  <a:txBody>
                    <a:bodyPr/>
                    <a:lstStyle/>
                    <a:p>
                      <a:pPr marL="0" marR="0" lvl="0" indent="0" algn="l" rtl="0">
                        <a:lnSpc>
                          <a:spcPct val="100000"/>
                        </a:lnSpc>
                        <a:spcBef>
                          <a:spcPts val="0"/>
                        </a:spcBef>
                        <a:spcAft>
                          <a:spcPts val="0"/>
                        </a:spcAft>
                        <a:buNone/>
                      </a:pPr>
                      <a:r>
                        <a:rPr lang="fr-FR" sz="1800" u="none" strike="noStrike" cap="none" dirty="0"/>
                        <a:t>Théâtre pour résoudre les conflits</a:t>
                      </a:r>
                      <a:endParaRPr sz="1800" u="none" strike="noStrike" cap="none" dirty="0"/>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lnSpc>
                          <a:spcPct val="100000"/>
                        </a:lnSpc>
                        <a:spcBef>
                          <a:spcPts val="0"/>
                        </a:spcBef>
                        <a:spcAft>
                          <a:spcPts val="0"/>
                        </a:spcAft>
                        <a:buNone/>
                      </a:pPr>
                      <a:r>
                        <a:rPr lang="fr-FR" dirty="0"/>
                        <a:t>Ateliers consentement lycée avec « Elles »</a:t>
                      </a:r>
                      <a:endParaRPr dirty="0"/>
                    </a:p>
                  </a:txBody>
                  <a:tcPr marL="91450" marR="91450" marT="45725" marB="45725"/>
                </a:tc>
                <a:tc>
                  <a:txBody>
                    <a:bodyPr/>
                    <a:lstStyle/>
                    <a:p>
                      <a:pPr marL="0" marR="0" lvl="0" indent="0" algn="l" rtl="0">
                        <a:lnSpc>
                          <a:spcPct val="100000"/>
                        </a:lnSpc>
                        <a:spcBef>
                          <a:spcPts val="0"/>
                        </a:spcBef>
                        <a:spcAft>
                          <a:spcPts val="0"/>
                        </a:spcAft>
                        <a:buNone/>
                      </a:pPr>
                      <a:endParaRPr sz="1800" u="none" strike="noStrike" cap="none" dirty="0"/>
                    </a:p>
                  </a:txBody>
                  <a:tcPr marL="91450" marR="91450" marT="45725" marB="45725"/>
                </a:tc>
                <a:extLst>
                  <a:ext uri="{0D108BD9-81ED-4DB2-BD59-A6C34878D82A}">
                    <a16:rowId xmlns:a16="http://schemas.microsoft.com/office/drawing/2014/main" val="10003"/>
                  </a:ext>
                </a:extLst>
              </a:tr>
              <a:tr h="37085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fr-FR" sz="1800" u="none" strike="noStrike" cap="none" dirty="0"/>
                        <a:t>Nouveau programme EMC</a:t>
                      </a:r>
                    </a:p>
                  </a:txBody>
                  <a:tcPr marL="91450" marR="91450" marT="45725" marB="45725"/>
                </a:tc>
                <a:tc>
                  <a:txBody>
                    <a:bodyPr/>
                    <a:lstStyle/>
                    <a:p>
                      <a:pPr marL="0" marR="0" lvl="0" indent="0" algn="l" rtl="0">
                        <a:lnSpc>
                          <a:spcPct val="100000"/>
                        </a:lnSpc>
                        <a:spcBef>
                          <a:spcPts val="0"/>
                        </a:spcBef>
                        <a:spcAft>
                          <a:spcPts val="0"/>
                        </a:spcAft>
                        <a:buNone/>
                      </a:pPr>
                      <a:endParaRPr sz="1800" u="none" strike="noStrike" cap="none" dirty="0"/>
                    </a:p>
                  </a:txBody>
                  <a:tcPr marL="91450" marR="91450" marT="45725" marB="45725"/>
                </a:tc>
                <a:extLst>
                  <a:ext uri="{0D108BD9-81ED-4DB2-BD59-A6C34878D82A}">
                    <a16:rowId xmlns:a16="http://schemas.microsoft.com/office/drawing/2014/main" val="3115747991"/>
                  </a:ext>
                </a:extLst>
              </a:tr>
              <a:tr h="37085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fr-FR" sz="1800" u="none" strike="noStrike" cap="none" dirty="0"/>
                        <a:t>Justice scolaire : Equipe éducative, écoute de la parole des enfants …</a:t>
                      </a:r>
                    </a:p>
                  </a:txBody>
                  <a:tcPr marL="91450" marR="91450" marT="45725" marB="45725"/>
                </a:tc>
                <a:tc>
                  <a:txBody>
                    <a:bodyPr/>
                    <a:lstStyle/>
                    <a:p>
                      <a:pPr marL="0" marR="0" lvl="0" indent="0" algn="l" rtl="0">
                        <a:lnSpc>
                          <a:spcPct val="100000"/>
                        </a:lnSpc>
                        <a:spcBef>
                          <a:spcPts val="0"/>
                        </a:spcBef>
                        <a:spcAft>
                          <a:spcPts val="0"/>
                        </a:spcAft>
                        <a:buNone/>
                      </a:pPr>
                      <a:endParaRPr sz="1800" u="none" strike="noStrike" cap="none" dirty="0"/>
                    </a:p>
                  </a:txBody>
                  <a:tcPr marL="91450" marR="91450" marT="45725" marB="45725"/>
                </a:tc>
                <a:extLst>
                  <a:ext uri="{0D108BD9-81ED-4DB2-BD59-A6C34878D82A}">
                    <a16:rowId xmlns:a16="http://schemas.microsoft.com/office/drawing/2014/main" val="2204880160"/>
                  </a:ext>
                </a:extLst>
              </a:tr>
              <a:tr h="370850">
                <a:tc>
                  <a:txBody>
                    <a:bodyPr/>
                    <a:lstStyle/>
                    <a:p>
                      <a:pPr marL="0" marR="0" lvl="0" indent="0" algn="l" rtl="0">
                        <a:lnSpc>
                          <a:spcPct val="100000"/>
                        </a:lnSpc>
                        <a:spcBef>
                          <a:spcPts val="0"/>
                        </a:spcBef>
                        <a:spcAft>
                          <a:spcPts val="0"/>
                        </a:spcAft>
                        <a:buNone/>
                      </a:pPr>
                      <a:r>
                        <a:rPr lang="fr-FR" sz="1800" u="none" strike="noStrike" cap="none" dirty="0"/>
                        <a:t>Mise en place du programme </a:t>
                      </a:r>
                      <a:r>
                        <a:rPr lang="fr-FR" sz="1800" u="none" strike="noStrike" cap="none" dirty="0" err="1"/>
                        <a:t>pHARe</a:t>
                      </a:r>
                      <a:endParaRPr lang="fr-FR" sz="1800" u="none" strike="noStrike" cap="none" dirty="0"/>
                    </a:p>
                  </a:txBody>
                  <a:tcPr marL="91450" marR="91450" marT="45725" marB="45725"/>
                </a:tc>
                <a:tc>
                  <a:txBody>
                    <a:bodyPr/>
                    <a:lstStyle/>
                    <a:p>
                      <a:pPr marL="0" marR="0" lvl="0" indent="0" algn="l" rtl="0">
                        <a:lnSpc>
                          <a:spcPct val="100000"/>
                        </a:lnSpc>
                        <a:spcBef>
                          <a:spcPts val="0"/>
                        </a:spcBef>
                        <a:spcAft>
                          <a:spcPts val="0"/>
                        </a:spcAft>
                        <a:buNone/>
                      </a:pPr>
                      <a:endParaRPr sz="1800" u="none" strike="noStrike" cap="none" dirty="0"/>
                    </a:p>
                  </a:txBody>
                  <a:tcPr marL="91450" marR="91450" marT="45725" marB="45725"/>
                </a:tc>
                <a:extLst>
                  <a:ext uri="{0D108BD9-81ED-4DB2-BD59-A6C34878D82A}">
                    <a16:rowId xmlns:a16="http://schemas.microsoft.com/office/drawing/2014/main" val="10006"/>
                  </a:ext>
                </a:extLst>
              </a:tr>
              <a:tr h="370850">
                <a:tc>
                  <a:txBody>
                    <a:bodyPr/>
                    <a:lstStyle/>
                    <a:p>
                      <a:pPr marL="0" marR="0" lvl="0" indent="0" algn="l" rtl="0">
                        <a:lnSpc>
                          <a:spcPct val="100000"/>
                        </a:lnSpc>
                        <a:spcBef>
                          <a:spcPts val="0"/>
                        </a:spcBef>
                        <a:spcAft>
                          <a:spcPts val="0"/>
                        </a:spcAft>
                        <a:buNone/>
                      </a:pPr>
                      <a:r>
                        <a:rPr lang="fr-FR" dirty="0"/>
                        <a:t>Journée Non au Harcèlement 07 novembre</a:t>
                      </a:r>
                    </a:p>
                  </a:txBody>
                  <a:tcPr marL="91450" marR="91450" marT="45725" marB="45725"/>
                </a:tc>
                <a:tc>
                  <a:txBody>
                    <a:bodyPr/>
                    <a:lstStyle/>
                    <a:p>
                      <a:pPr marL="0" marR="0" lvl="0" indent="0" algn="l" rtl="0">
                        <a:lnSpc>
                          <a:spcPct val="100000"/>
                        </a:lnSpc>
                        <a:spcBef>
                          <a:spcPts val="0"/>
                        </a:spcBef>
                        <a:spcAft>
                          <a:spcPts val="0"/>
                        </a:spcAft>
                        <a:buNone/>
                      </a:pPr>
                      <a:endParaRPr sz="1800" u="none" strike="noStrike" cap="none" dirty="0"/>
                    </a:p>
                  </a:txBody>
                  <a:tcPr marL="91450" marR="91450" marT="45725" marB="45725"/>
                </a:tc>
                <a:extLst>
                  <a:ext uri="{0D108BD9-81ED-4DB2-BD59-A6C34878D82A}">
                    <a16:rowId xmlns:a16="http://schemas.microsoft.com/office/drawing/2014/main" val="780755473"/>
                  </a:ext>
                </a:extLst>
              </a:tr>
              <a:tr h="37085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dirty="0"/>
                        <a:t>Banc de l’amitié proposé (proposition CESCE 2023-2024)</a:t>
                      </a:r>
                      <a:endParaRPr lang="fr-FR" sz="1800" u="none" strike="noStrike" cap="none" dirty="0"/>
                    </a:p>
                  </a:txBody>
                  <a:tcPr marL="91450" marR="91450" marT="45725" marB="45725"/>
                </a:tc>
                <a:tc>
                  <a:txBody>
                    <a:bodyPr/>
                    <a:lstStyle/>
                    <a:p>
                      <a:pPr marL="0" marR="0" lvl="0" indent="0" algn="l" rtl="0">
                        <a:lnSpc>
                          <a:spcPct val="100000"/>
                        </a:lnSpc>
                        <a:spcBef>
                          <a:spcPts val="0"/>
                        </a:spcBef>
                        <a:spcAft>
                          <a:spcPts val="0"/>
                        </a:spcAft>
                        <a:buNone/>
                      </a:pPr>
                      <a:endParaRPr sz="1800" u="none" strike="noStrike" cap="none" dirty="0"/>
                    </a:p>
                  </a:txBody>
                  <a:tcPr marL="91450" marR="91450" marT="45725" marB="45725"/>
                </a:tc>
                <a:extLst>
                  <a:ext uri="{0D108BD9-81ED-4DB2-BD59-A6C34878D82A}">
                    <a16:rowId xmlns:a16="http://schemas.microsoft.com/office/drawing/2014/main" val="3966649006"/>
                  </a:ext>
                </a:extLst>
              </a:tr>
              <a:tr h="37085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fr-FR" sz="1800" u="none" strike="noStrike" cap="none" dirty="0"/>
                        <a:t>Nouveaux toilettes en maternelle</a:t>
                      </a:r>
                    </a:p>
                  </a:txBody>
                  <a:tcPr marL="91450" marR="91450" marT="45725" marB="45725"/>
                </a:tc>
                <a:tc>
                  <a:txBody>
                    <a:bodyPr/>
                    <a:lstStyle/>
                    <a:p>
                      <a:pPr marL="0" marR="0" lvl="0" indent="0" algn="l" rtl="0">
                        <a:lnSpc>
                          <a:spcPct val="100000"/>
                        </a:lnSpc>
                        <a:spcBef>
                          <a:spcPts val="0"/>
                        </a:spcBef>
                        <a:spcAft>
                          <a:spcPts val="0"/>
                        </a:spcAft>
                        <a:buNone/>
                      </a:pPr>
                      <a:endParaRPr sz="1800" u="none" strike="noStrike" cap="none" dirty="0"/>
                    </a:p>
                  </a:txBody>
                  <a:tcPr marL="91450" marR="91450" marT="45725" marB="45725"/>
                </a:tc>
                <a:extLst>
                  <a:ext uri="{0D108BD9-81ED-4DB2-BD59-A6C34878D82A}">
                    <a16:rowId xmlns:a16="http://schemas.microsoft.com/office/drawing/2014/main" val="1773990023"/>
                  </a:ext>
                </a:extLst>
              </a:tr>
            </a:tbl>
          </a:graphicData>
        </a:graphic>
      </p:graphicFrame>
    </p:spTree>
    <p:extLst>
      <p:ext uri="{BB962C8B-B14F-4D97-AF65-F5344CB8AC3E}">
        <p14:creationId xmlns:p14="http://schemas.microsoft.com/office/powerpoint/2010/main" val="32008183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p7"/>
          <p:cNvSpPr txBox="1">
            <a:spLocks noGrp="1"/>
          </p:cNvSpPr>
          <p:nvPr>
            <p:ph type="title"/>
          </p:nvPr>
        </p:nvSpPr>
        <p:spPr>
          <a:xfrm>
            <a:off x="4368801" y="244158"/>
            <a:ext cx="5994400" cy="133985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3F3F3F"/>
              </a:buClr>
              <a:buSzPts val="1800"/>
              <a:buNone/>
            </a:pPr>
            <a:r>
              <a:rPr lang="fr-FR" sz="3200" b="1" dirty="0"/>
              <a:t>2. Recensements et Propositions des Missions et actions 2024-2025 :</a:t>
            </a:r>
            <a:br>
              <a:rPr lang="fr-FR" sz="3200" b="1" dirty="0"/>
            </a:br>
            <a:r>
              <a:rPr lang="fr-FR" sz="3200" b="1" dirty="0"/>
              <a:t>Education à la santé</a:t>
            </a:r>
            <a:endParaRPr sz="3200" b="1" dirty="0"/>
          </a:p>
        </p:txBody>
      </p:sp>
      <p:graphicFrame>
        <p:nvGraphicFramePr>
          <p:cNvPr id="249" name="Google Shape;249;p7"/>
          <p:cNvGraphicFramePr/>
          <p:nvPr>
            <p:extLst>
              <p:ext uri="{D42A27DB-BD31-4B8C-83A1-F6EECF244321}">
                <p14:modId xmlns:p14="http://schemas.microsoft.com/office/powerpoint/2010/main" val="2073528285"/>
              </p:ext>
            </p:extLst>
          </p:nvPr>
        </p:nvGraphicFramePr>
        <p:xfrm>
          <a:off x="391885" y="1695631"/>
          <a:ext cx="11364700" cy="4058057"/>
        </p:xfrm>
        <a:graphic>
          <a:graphicData uri="http://schemas.openxmlformats.org/drawingml/2006/table">
            <a:tbl>
              <a:tblPr firstRow="1" bandRow="1">
                <a:noFill/>
              </a:tblPr>
              <a:tblGrid>
                <a:gridCol w="5553425">
                  <a:extLst>
                    <a:ext uri="{9D8B030D-6E8A-4147-A177-3AD203B41FA5}">
                      <a16:colId xmlns:a16="http://schemas.microsoft.com/office/drawing/2014/main" val="20000"/>
                    </a:ext>
                  </a:extLst>
                </a:gridCol>
                <a:gridCol w="5811275">
                  <a:extLst>
                    <a:ext uri="{9D8B030D-6E8A-4147-A177-3AD203B41FA5}">
                      <a16:colId xmlns:a16="http://schemas.microsoft.com/office/drawing/2014/main" val="20001"/>
                    </a:ext>
                  </a:extLst>
                </a:gridCol>
              </a:tblGrid>
              <a:tr h="425269">
                <a:tc>
                  <a:txBody>
                    <a:bodyPr/>
                    <a:lstStyle/>
                    <a:p>
                      <a:pPr marL="0" marR="0" lvl="0" indent="0" algn="l" rtl="0">
                        <a:lnSpc>
                          <a:spcPct val="100000"/>
                        </a:lnSpc>
                        <a:spcBef>
                          <a:spcPts val="0"/>
                        </a:spcBef>
                        <a:spcAft>
                          <a:spcPts val="0"/>
                        </a:spcAft>
                        <a:buNone/>
                      </a:pPr>
                      <a:r>
                        <a:rPr lang="fr-FR" sz="1600" u="none" strike="noStrike" cap="none">
                          <a:latin typeface="Arial"/>
                          <a:ea typeface="Arial"/>
                          <a:cs typeface="Arial"/>
                          <a:sym typeface="Arial"/>
                        </a:rPr>
                        <a:t>Actions programmées</a:t>
                      </a:r>
                      <a:endParaRPr/>
                    </a:p>
                  </a:txBody>
                  <a:tcPr marL="91450" marR="91450" marT="45725" marB="45725">
                    <a:solidFill>
                      <a:schemeClr val="bg2"/>
                    </a:solidFill>
                  </a:tcPr>
                </a:tc>
                <a:tc>
                  <a:txBody>
                    <a:bodyPr/>
                    <a:lstStyle/>
                    <a:p>
                      <a:pPr marL="0" marR="0" lvl="0" indent="0" algn="l" rtl="0">
                        <a:lnSpc>
                          <a:spcPct val="100000"/>
                        </a:lnSpc>
                        <a:spcBef>
                          <a:spcPts val="0"/>
                        </a:spcBef>
                        <a:spcAft>
                          <a:spcPts val="0"/>
                        </a:spcAft>
                        <a:buNone/>
                      </a:pPr>
                      <a:r>
                        <a:rPr lang="fr-FR" sz="1600" u="none" strike="noStrike" cap="none" dirty="0">
                          <a:latin typeface="Arial"/>
                          <a:ea typeface="Arial"/>
                          <a:cs typeface="Arial"/>
                          <a:sym typeface="Arial"/>
                        </a:rPr>
                        <a:t>Actions proposées par le CESCE</a:t>
                      </a:r>
                      <a:endParaRPr dirty="0"/>
                    </a:p>
                  </a:txBody>
                  <a:tcPr marL="91450" marR="91450" marT="45725" marB="45725">
                    <a:solidFill>
                      <a:schemeClr val="bg2"/>
                    </a:solidFill>
                  </a:tcPr>
                </a:tc>
                <a:extLst>
                  <a:ext uri="{0D108BD9-81ED-4DB2-BD59-A6C34878D82A}">
                    <a16:rowId xmlns:a16="http://schemas.microsoft.com/office/drawing/2014/main" val="10000"/>
                  </a:ext>
                </a:extLst>
              </a:tr>
              <a:tr h="370850">
                <a:tc>
                  <a:txBody>
                    <a:bodyPr/>
                    <a:lstStyle/>
                    <a:p>
                      <a:pPr marL="0" marR="0" lvl="0" indent="0" algn="l" rtl="0">
                        <a:lnSpc>
                          <a:spcPct val="100000"/>
                        </a:lnSpc>
                        <a:spcBef>
                          <a:spcPts val="0"/>
                        </a:spcBef>
                        <a:spcAft>
                          <a:spcPts val="0"/>
                        </a:spcAft>
                        <a:buNone/>
                      </a:pPr>
                      <a:r>
                        <a:rPr lang="fr-FR" sz="1600" u="none" strike="noStrike" cap="none" dirty="0"/>
                        <a:t>Création et rénovation des toilettes</a:t>
                      </a:r>
                    </a:p>
                  </a:txBody>
                  <a:tcPr marL="91450" marR="91450" marT="45725" marB="45725"/>
                </a:tc>
                <a:tc>
                  <a:txBody>
                    <a:bodyPr/>
                    <a:lstStyle/>
                    <a:p>
                      <a:pPr marL="0" marR="0" lvl="0" indent="0" algn="l" rtl="0">
                        <a:lnSpc>
                          <a:spcPct val="100000"/>
                        </a:lnSpc>
                        <a:spcBef>
                          <a:spcPts val="0"/>
                        </a:spcBef>
                        <a:spcAft>
                          <a:spcPts val="0"/>
                        </a:spcAft>
                        <a:buNone/>
                      </a:pPr>
                      <a:r>
                        <a:rPr lang="fr-FR" sz="1600" u="none" strike="noStrike" cap="none" dirty="0">
                          <a:latin typeface="Arial"/>
                          <a:ea typeface="Arial"/>
                          <a:cs typeface="Arial"/>
                          <a:sym typeface="Arial"/>
                        </a:rPr>
                        <a:t>Elargir le brossage des dents/découverte métier</a:t>
                      </a:r>
                      <a:endParaRPr sz="1600" u="none" strike="noStrike" cap="none" dirty="0">
                        <a:latin typeface="Arial"/>
                        <a:ea typeface="Arial"/>
                        <a:cs typeface="Arial"/>
                        <a:sym typeface="Arial"/>
                      </a:endParaRPr>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lnSpc>
                          <a:spcPct val="100000"/>
                        </a:lnSpc>
                        <a:spcBef>
                          <a:spcPts val="0"/>
                        </a:spcBef>
                        <a:spcAft>
                          <a:spcPts val="0"/>
                        </a:spcAft>
                        <a:buClr>
                          <a:srgbClr val="000000"/>
                        </a:buClr>
                        <a:buSzPts val="2400"/>
                        <a:buFont typeface="Arial"/>
                        <a:buNone/>
                      </a:pPr>
                      <a:r>
                        <a:rPr lang="fr-FR" dirty="0"/>
                        <a:t>Brossage des dents </a:t>
                      </a:r>
                      <a:endParaRPr dirty="0"/>
                    </a:p>
                  </a:txBody>
                  <a:tcPr marL="91450" marR="91450" marT="45725" marB="45725"/>
                </a:tc>
                <a:tc>
                  <a:txBody>
                    <a:bodyPr/>
                    <a:lstStyle/>
                    <a:p>
                      <a:pPr marL="0" marR="0" lvl="0" indent="0" algn="l" rtl="0">
                        <a:lnSpc>
                          <a:spcPct val="100000"/>
                        </a:lnSpc>
                        <a:spcBef>
                          <a:spcPts val="0"/>
                        </a:spcBef>
                        <a:spcAft>
                          <a:spcPts val="0"/>
                        </a:spcAft>
                        <a:buNone/>
                      </a:pPr>
                      <a:r>
                        <a:rPr lang="fr-FR" sz="1600" u="none" strike="noStrike" cap="none" dirty="0">
                          <a:latin typeface="Arial"/>
                          <a:ea typeface="Arial"/>
                          <a:cs typeface="Arial"/>
                          <a:sym typeface="Arial"/>
                        </a:rPr>
                        <a:t>Semaine du goût à développer : atelier préparation salades de mangues … produits locaux</a:t>
                      </a:r>
                      <a:endParaRPr sz="1600" u="none" strike="noStrike" cap="none" dirty="0">
                        <a:latin typeface="Arial"/>
                        <a:ea typeface="Arial"/>
                        <a:cs typeface="Arial"/>
                        <a:sym typeface="Arial"/>
                      </a:endParaRPr>
                    </a:p>
                  </a:txBody>
                  <a:tcPr marL="91450" marR="91450" marT="45725" marB="45725"/>
                </a:tc>
                <a:extLst>
                  <a:ext uri="{0D108BD9-81ED-4DB2-BD59-A6C34878D82A}">
                    <a16:rowId xmlns:a16="http://schemas.microsoft.com/office/drawing/2014/main" val="10002"/>
                  </a:ext>
                </a:extLst>
              </a:tr>
              <a:tr h="370850">
                <a:tc>
                  <a:txBody>
                    <a:bodyPr/>
                    <a:lstStyle/>
                    <a:p>
                      <a:pPr marL="0" marR="0" lvl="0" indent="0" algn="l" rtl="0">
                        <a:lnSpc>
                          <a:spcPct val="100000"/>
                        </a:lnSpc>
                        <a:spcBef>
                          <a:spcPts val="0"/>
                        </a:spcBef>
                        <a:spcAft>
                          <a:spcPts val="0"/>
                        </a:spcAft>
                        <a:buNone/>
                      </a:pPr>
                      <a:r>
                        <a:rPr lang="fr-FR" sz="1600" u="none" strike="noStrike" cap="none" dirty="0"/>
                        <a:t>Messages de l’infirmière concernant l’alimentation</a:t>
                      </a:r>
                    </a:p>
                  </a:txBody>
                  <a:tcPr marL="91450" marR="91450" marT="45725" marB="45725"/>
                </a:tc>
                <a:tc>
                  <a:txBody>
                    <a:bodyPr/>
                    <a:lstStyle/>
                    <a:p>
                      <a:pPr marL="0" marR="0" lvl="0" indent="0" algn="l" rtl="0">
                        <a:lnSpc>
                          <a:spcPct val="100000"/>
                        </a:lnSpc>
                        <a:spcBef>
                          <a:spcPts val="0"/>
                        </a:spcBef>
                        <a:spcAft>
                          <a:spcPts val="0"/>
                        </a:spcAft>
                        <a:buNone/>
                      </a:pPr>
                      <a:endParaRPr sz="1600" u="none" strike="noStrike" cap="none" dirty="0">
                        <a:latin typeface="Arial"/>
                        <a:ea typeface="Arial"/>
                        <a:cs typeface="Arial"/>
                        <a:sym typeface="Arial"/>
                      </a:endParaRPr>
                    </a:p>
                  </a:txBody>
                  <a:tcPr marL="91450" marR="91450" marT="45725" marB="45725"/>
                </a:tc>
                <a:extLst>
                  <a:ext uri="{0D108BD9-81ED-4DB2-BD59-A6C34878D82A}">
                    <a16:rowId xmlns:a16="http://schemas.microsoft.com/office/drawing/2014/main" val="10003"/>
                  </a:ext>
                </a:extLst>
              </a:tr>
              <a:tr h="370850">
                <a:tc>
                  <a:txBody>
                    <a:bodyPr/>
                    <a:lstStyle/>
                    <a:p>
                      <a:pPr marL="0" marR="0" lvl="0" indent="0" algn="l" rtl="0">
                        <a:lnSpc>
                          <a:spcPct val="100000"/>
                        </a:lnSpc>
                        <a:spcBef>
                          <a:spcPts val="0"/>
                        </a:spcBef>
                        <a:spcAft>
                          <a:spcPts val="0"/>
                        </a:spcAft>
                        <a:buClr>
                          <a:srgbClr val="000000"/>
                        </a:buClr>
                        <a:buSzPts val="2400"/>
                        <a:buFont typeface="Arial"/>
                        <a:buNone/>
                      </a:pPr>
                      <a:r>
                        <a:rPr lang="fr-FR" sz="1600" u="none" strike="noStrike" cap="none" dirty="0">
                          <a:solidFill>
                            <a:srgbClr val="262626"/>
                          </a:solidFill>
                          <a:latin typeface="Arial"/>
                          <a:ea typeface="Arial"/>
                          <a:cs typeface="Arial"/>
                          <a:sym typeface="Arial"/>
                        </a:rPr>
                        <a:t>Vaccins : organisation d’une session de vaccination à l'hôpital à destination des élèves</a:t>
                      </a:r>
                      <a:endParaRPr dirty="0"/>
                    </a:p>
                  </a:txBody>
                  <a:tcPr marL="91450" marR="91450" marT="45725" marB="45725"/>
                </a:tc>
                <a:tc>
                  <a:txBody>
                    <a:bodyPr/>
                    <a:lstStyle/>
                    <a:p>
                      <a:pPr marL="0" marR="0" lvl="0" indent="0" algn="l" rtl="0">
                        <a:lnSpc>
                          <a:spcPct val="100000"/>
                        </a:lnSpc>
                        <a:spcBef>
                          <a:spcPts val="0"/>
                        </a:spcBef>
                        <a:spcAft>
                          <a:spcPts val="0"/>
                        </a:spcAft>
                        <a:buNone/>
                      </a:pPr>
                      <a:endParaRPr sz="1600" u="none" strike="noStrike" cap="none" dirty="0">
                        <a:latin typeface="Arial"/>
                        <a:ea typeface="Arial"/>
                        <a:cs typeface="Arial"/>
                        <a:sym typeface="Arial"/>
                      </a:endParaRPr>
                    </a:p>
                  </a:txBody>
                  <a:tcPr marL="91450" marR="91450" marT="45725" marB="45725"/>
                </a:tc>
                <a:extLst>
                  <a:ext uri="{0D108BD9-81ED-4DB2-BD59-A6C34878D82A}">
                    <a16:rowId xmlns:a16="http://schemas.microsoft.com/office/drawing/2014/main" val="10005"/>
                  </a:ext>
                </a:extLst>
              </a:tr>
              <a:tr h="370850">
                <a:tc>
                  <a:txBody>
                    <a:bodyPr/>
                    <a:lstStyle/>
                    <a:p>
                      <a:pPr marL="0" marR="0" lvl="0" indent="0" algn="l" rtl="0">
                        <a:lnSpc>
                          <a:spcPct val="100000"/>
                        </a:lnSpc>
                        <a:spcBef>
                          <a:spcPts val="0"/>
                        </a:spcBef>
                        <a:spcAft>
                          <a:spcPts val="0"/>
                        </a:spcAft>
                        <a:buClr>
                          <a:srgbClr val="000000"/>
                        </a:buClr>
                        <a:buSzPts val="2400"/>
                        <a:buFont typeface="Arial"/>
                        <a:buNone/>
                      </a:pPr>
                      <a:r>
                        <a:rPr lang="fr-FR" sz="1600" u="none" strike="noStrike" cap="none" dirty="0">
                          <a:solidFill>
                            <a:srgbClr val="262626"/>
                          </a:solidFill>
                          <a:latin typeface="Arial"/>
                          <a:ea typeface="Arial"/>
                          <a:cs typeface="Arial"/>
                          <a:sym typeface="Arial"/>
                        </a:rPr>
                        <a:t>Bilans infirmiers : tests préoculaire, auditif et dentaire</a:t>
                      </a:r>
                      <a:endParaRPr dirty="0"/>
                    </a:p>
                    <a:p>
                      <a:pPr marL="0" marR="0" lvl="0" indent="0" algn="l" rtl="0">
                        <a:lnSpc>
                          <a:spcPct val="100000"/>
                        </a:lnSpc>
                        <a:spcBef>
                          <a:spcPts val="0"/>
                        </a:spcBef>
                        <a:spcAft>
                          <a:spcPts val="0"/>
                        </a:spcAft>
                        <a:buClr>
                          <a:srgbClr val="000000"/>
                        </a:buClr>
                        <a:buSzPts val="2400"/>
                        <a:buFont typeface="Arial"/>
                        <a:buNone/>
                      </a:pPr>
                      <a:r>
                        <a:rPr lang="fr-FR" sz="1600" i="0" u="none" strike="noStrike" cap="none" dirty="0">
                          <a:solidFill>
                            <a:srgbClr val="262626"/>
                          </a:solidFill>
                          <a:latin typeface="Arial"/>
                          <a:ea typeface="Arial"/>
                          <a:cs typeface="Arial"/>
                          <a:sym typeface="Arial"/>
                        </a:rPr>
                        <a:t>Infirmière et spécialistes </a:t>
                      </a:r>
                      <a:endParaRPr dirty="0"/>
                    </a:p>
                  </a:txBody>
                  <a:tcPr marL="91450" marR="91450" marT="45725" marB="45725"/>
                </a:tc>
                <a:tc>
                  <a:txBody>
                    <a:bodyPr/>
                    <a:lstStyle/>
                    <a:p>
                      <a:pPr marL="0" marR="0" lvl="0" indent="0" algn="l" rtl="0">
                        <a:lnSpc>
                          <a:spcPct val="100000"/>
                        </a:lnSpc>
                        <a:spcBef>
                          <a:spcPts val="0"/>
                        </a:spcBef>
                        <a:spcAft>
                          <a:spcPts val="0"/>
                        </a:spcAft>
                        <a:buNone/>
                      </a:pPr>
                      <a:endParaRPr sz="1600" u="none" strike="noStrike" cap="none">
                        <a:latin typeface="Arial"/>
                        <a:ea typeface="Arial"/>
                        <a:cs typeface="Arial"/>
                        <a:sym typeface="Arial"/>
                      </a:endParaRPr>
                    </a:p>
                  </a:txBody>
                  <a:tcPr marL="91450" marR="91450" marT="45725" marB="45725"/>
                </a:tc>
                <a:extLst>
                  <a:ext uri="{0D108BD9-81ED-4DB2-BD59-A6C34878D82A}">
                    <a16:rowId xmlns:a16="http://schemas.microsoft.com/office/drawing/2014/main" val="1594989401"/>
                  </a:ext>
                </a:extLst>
              </a:tr>
              <a:tr h="370850">
                <a:tc>
                  <a:txBody>
                    <a:bodyPr/>
                    <a:lstStyle/>
                    <a:p>
                      <a:pPr marL="0" marR="0" lvl="0" indent="0" algn="l" rtl="0">
                        <a:lnSpc>
                          <a:spcPct val="150000"/>
                        </a:lnSpc>
                        <a:spcBef>
                          <a:spcPts val="0"/>
                        </a:spcBef>
                        <a:spcAft>
                          <a:spcPts val="0"/>
                        </a:spcAft>
                        <a:buClr>
                          <a:srgbClr val="000000"/>
                        </a:buClr>
                        <a:buSzPts val="1600"/>
                        <a:buFont typeface="Noto Sans Symbols"/>
                        <a:buNone/>
                      </a:pPr>
                      <a:r>
                        <a:rPr lang="fr-FR" sz="1600" b="0" i="0" u="none" strike="noStrike" cap="none" dirty="0">
                          <a:solidFill>
                            <a:schemeClr val="dk1"/>
                          </a:solidFill>
                          <a:latin typeface="Arial"/>
                          <a:ea typeface="Arial"/>
                          <a:cs typeface="Arial"/>
                          <a:sym typeface="Arial"/>
                        </a:rPr>
                        <a:t>Test visuel et auditif </a:t>
                      </a:r>
                      <a:endParaRPr sz="1600" u="none" strike="noStrike" cap="none" dirty="0">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None/>
                      </a:pPr>
                      <a:endParaRPr sz="1600" u="none" strike="noStrike" cap="none">
                        <a:latin typeface="Arial"/>
                        <a:ea typeface="Arial"/>
                        <a:cs typeface="Arial"/>
                        <a:sym typeface="Arial"/>
                      </a:endParaRPr>
                    </a:p>
                  </a:txBody>
                  <a:tcPr marL="91450" marR="91450" marT="45725" marB="45725"/>
                </a:tc>
                <a:extLst>
                  <a:ext uri="{0D108BD9-81ED-4DB2-BD59-A6C34878D82A}">
                    <a16:rowId xmlns:a16="http://schemas.microsoft.com/office/drawing/2014/main" val="10006"/>
                  </a:ext>
                </a:extLst>
              </a:tr>
              <a:tr h="370850">
                <a:tc>
                  <a:txBody>
                    <a:bodyPr/>
                    <a:lstStyle/>
                    <a:p>
                      <a:pPr marL="0" marR="0" lvl="0" indent="0" algn="l" rtl="0">
                        <a:lnSpc>
                          <a:spcPct val="100000"/>
                        </a:lnSpc>
                        <a:spcBef>
                          <a:spcPts val="0"/>
                        </a:spcBef>
                        <a:spcAft>
                          <a:spcPts val="0"/>
                        </a:spcAft>
                        <a:buNone/>
                      </a:pPr>
                      <a:r>
                        <a:rPr lang="fr-FR" sz="1600" u="none" strike="noStrike" cap="none" dirty="0">
                          <a:solidFill>
                            <a:schemeClr val="dk1"/>
                          </a:solidFill>
                          <a:latin typeface="Arial"/>
                          <a:ea typeface="Arial"/>
                          <a:cs typeface="Arial"/>
                          <a:sym typeface="Arial"/>
                        </a:rPr>
                        <a:t>Hygiène buco dentaire</a:t>
                      </a:r>
                      <a:endParaRPr sz="1600" u="none" strike="noStrike" cap="none" dirty="0">
                        <a:solidFill>
                          <a:schemeClr val="dk1"/>
                        </a:solidFill>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None/>
                      </a:pPr>
                      <a:endParaRPr sz="1600" u="none" strike="noStrike" cap="none" dirty="0">
                        <a:latin typeface="Arial"/>
                        <a:ea typeface="Arial"/>
                        <a:cs typeface="Arial"/>
                        <a:sym typeface="Arial"/>
                      </a:endParaRPr>
                    </a:p>
                  </a:txBody>
                  <a:tcPr marL="91450" marR="91450" marT="45725" marB="45725"/>
                </a:tc>
                <a:extLst>
                  <a:ext uri="{0D108BD9-81ED-4DB2-BD59-A6C34878D82A}">
                    <a16:rowId xmlns:a16="http://schemas.microsoft.com/office/drawing/2014/main" val="10007"/>
                  </a:ext>
                </a:extLst>
              </a:tr>
              <a:tr h="370850">
                <a:tc>
                  <a:txBody>
                    <a:bodyPr/>
                    <a:lstStyle/>
                    <a:p>
                      <a:pPr marL="0" marR="0" lvl="0" indent="0" algn="l" rtl="0">
                        <a:lnSpc>
                          <a:spcPct val="100000"/>
                        </a:lnSpc>
                        <a:spcBef>
                          <a:spcPts val="0"/>
                        </a:spcBef>
                        <a:spcAft>
                          <a:spcPts val="0"/>
                        </a:spcAft>
                        <a:buNone/>
                      </a:pPr>
                      <a:r>
                        <a:rPr lang="fr-FR" sz="1600" u="none" strike="noStrike" cap="none" dirty="0">
                          <a:solidFill>
                            <a:schemeClr val="dk1"/>
                          </a:solidFill>
                          <a:latin typeface="Arial"/>
                          <a:ea typeface="Arial"/>
                          <a:cs typeface="Arial"/>
                          <a:sym typeface="Arial"/>
                        </a:rPr>
                        <a:t>Ateliers sur l’hygiène alimentaire maternelle et CP</a:t>
                      </a:r>
                      <a:endParaRPr dirty="0"/>
                    </a:p>
                  </a:txBody>
                  <a:tcPr marL="91450" marR="91450" marT="45725" marB="45725"/>
                </a:tc>
                <a:tc>
                  <a:txBody>
                    <a:bodyPr/>
                    <a:lstStyle/>
                    <a:p>
                      <a:pPr marL="0" marR="0" lvl="0" indent="0" algn="l" rtl="0">
                        <a:lnSpc>
                          <a:spcPct val="100000"/>
                        </a:lnSpc>
                        <a:spcBef>
                          <a:spcPts val="0"/>
                        </a:spcBef>
                        <a:spcAft>
                          <a:spcPts val="0"/>
                        </a:spcAft>
                        <a:buNone/>
                      </a:pPr>
                      <a:endParaRPr sz="1600" u="none" strike="noStrike" cap="none" dirty="0">
                        <a:latin typeface="Arial"/>
                        <a:ea typeface="Arial"/>
                        <a:cs typeface="Arial"/>
                        <a:sym typeface="Arial"/>
                      </a:endParaRPr>
                    </a:p>
                  </a:txBody>
                  <a:tcPr marL="91450" marR="91450" marT="45725" marB="45725"/>
                </a:tc>
                <a:extLst>
                  <a:ext uri="{0D108BD9-81ED-4DB2-BD59-A6C34878D82A}">
                    <a16:rowId xmlns:a16="http://schemas.microsoft.com/office/drawing/2014/main" val="2363864436"/>
                  </a:ext>
                </a:extLst>
              </a:tr>
            </a:tbl>
          </a:graphicData>
        </a:graphic>
      </p:graphicFrame>
    </p:spTree>
    <p:extLst>
      <p:ext uri="{BB962C8B-B14F-4D97-AF65-F5344CB8AC3E}">
        <p14:creationId xmlns:p14="http://schemas.microsoft.com/office/powerpoint/2010/main" val="21569145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8"/>
          <p:cNvSpPr txBox="1">
            <a:spLocks noGrp="1"/>
          </p:cNvSpPr>
          <p:nvPr>
            <p:ph type="title"/>
          </p:nvPr>
        </p:nvSpPr>
        <p:spPr>
          <a:xfrm>
            <a:off x="4309533" y="244158"/>
            <a:ext cx="6019800" cy="133985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3F3F3F"/>
              </a:buClr>
              <a:buSzPts val="1800"/>
              <a:buNone/>
            </a:pPr>
            <a:r>
              <a:rPr lang="fr-FR" sz="3200" b="1" dirty="0"/>
              <a:t>2.Recensements et Propositions des Missions et actions 2024-2025 :</a:t>
            </a:r>
            <a:br>
              <a:rPr lang="fr-FR" sz="3200" b="1" dirty="0"/>
            </a:br>
            <a:r>
              <a:rPr lang="fr-FR" sz="3200" b="1" dirty="0"/>
              <a:t>Education à la sexualité</a:t>
            </a:r>
            <a:endParaRPr sz="3200" b="1" dirty="0"/>
          </a:p>
        </p:txBody>
      </p:sp>
      <p:graphicFrame>
        <p:nvGraphicFramePr>
          <p:cNvPr id="255" name="Google Shape;255;p8"/>
          <p:cNvGraphicFramePr/>
          <p:nvPr>
            <p:extLst>
              <p:ext uri="{D42A27DB-BD31-4B8C-83A1-F6EECF244321}">
                <p14:modId xmlns:p14="http://schemas.microsoft.com/office/powerpoint/2010/main" val="1488523212"/>
              </p:ext>
            </p:extLst>
          </p:nvPr>
        </p:nvGraphicFramePr>
        <p:xfrm>
          <a:off x="391886" y="1858917"/>
          <a:ext cx="10715175" cy="4921066"/>
        </p:xfrm>
        <a:graphic>
          <a:graphicData uri="http://schemas.openxmlformats.org/drawingml/2006/table">
            <a:tbl>
              <a:tblPr firstRow="1" bandRow="1">
                <a:noFill/>
              </a:tblPr>
              <a:tblGrid>
                <a:gridCol w="5348514">
                  <a:extLst>
                    <a:ext uri="{9D8B030D-6E8A-4147-A177-3AD203B41FA5}">
                      <a16:colId xmlns:a16="http://schemas.microsoft.com/office/drawing/2014/main" val="20000"/>
                    </a:ext>
                  </a:extLst>
                </a:gridCol>
                <a:gridCol w="5366661">
                  <a:extLst>
                    <a:ext uri="{9D8B030D-6E8A-4147-A177-3AD203B41FA5}">
                      <a16:colId xmlns:a16="http://schemas.microsoft.com/office/drawing/2014/main" val="20001"/>
                    </a:ext>
                  </a:extLst>
                </a:gridCol>
              </a:tblGrid>
              <a:tr h="370850">
                <a:tc>
                  <a:txBody>
                    <a:bodyPr/>
                    <a:lstStyle/>
                    <a:p>
                      <a:pPr marL="0" marR="0" lvl="0" indent="0" algn="l" rtl="0">
                        <a:lnSpc>
                          <a:spcPct val="100000"/>
                        </a:lnSpc>
                        <a:spcBef>
                          <a:spcPts val="0"/>
                        </a:spcBef>
                        <a:spcAft>
                          <a:spcPts val="0"/>
                        </a:spcAft>
                        <a:buNone/>
                      </a:pPr>
                      <a:r>
                        <a:rPr lang="fr-FR" sz="2400" u="none" strike="noStrike" cap="none"/>
                        <a:t>Actions programmées</a:t>
                      </a:r>
                      <a:endParaRPr/>
                    </a:p>
                  </a:txBody>
                  <a:tcPr marL="91450" marR="91450" marT="45725" marB="45725">
                    <a:solidFill>
                      <a:schemeClr val="bg2"/>
                    </a:solidFill>
                  </a:tcPr>
                </a:tc>
                <a:tc>
                  <a:txBody>
                    <a:bodyPr/>
                    <a:lstStyle/>
                    <a:p>
                      <a:pPr marL="0" marR="0" lvl="0" indent="0" algn="l" rtl="0">
                        <a:lnSpc>
                          <a:spcPct val="100000"/>
                        </a:lnSpc>
                        <a:spcBef>
                          <a:spcPts val="0"/>
                        </a:spcBef>
                        <a:spcAft>
                          <a:spcPts val="0"/>
                        </a:spcAft>
                        <a:buNone/>
                      </a:pPr>
                      <a:r>
                        <a:rPr lang="fr-FR" sz="2400" u="none" strike="noStrike" cap="none" dirty="0"/>
                        <a:t>Actions proposées par le CESCE</a:t>
                      </a:r>
                      <a:endParaRPr dirty="0"/>
                    </a:p>
                  </a:txBody>
                  <a:tcPr marL="91450" marR="91450" marT="45725" marB="45725">
                    <a:solidFill>
                      <a:schemeClr val="bg2"/>
                    </a:solidFill>
                  </a:tcPr>
                </a:tc>
                <a:extLst>
                  <a:ext uri="{0D108BD9-81ED-4DB2-BD59-A6C34878D82A}">
                    <a16:rowId xmlns:a16="http://schemas.microsoft.com/office/drawing/2014/main" val="10000"/>
                  </a:ext>
                </a:extLst>
              </a:tr>
              <a:tr h="370850">
                <a:tc>
                  <a:txBody>
                    <a:bodyPr/>
                    <a:lstStyle/>
                    <a:p>
                      <a:pPr marL="0" marR="0" lvl="0" indent="0" algn="l" rtl="0">
                        <a:lnSpc>
                          <a:spcPct val="150000"/>
                        </a:lnSpc>
                        <a:spcBef>
                          <a:spcPts val="0"/>
                        </a:spcBef>
                        <a:spcAft>
                          <a:spcPts val="0"/>
                        </a:spcAft>
                        <a:buClr>
                          <a:srgbClr val="000000"/>
                        </a:buClr>
                        <a:buSzPts val="2400"/>
                        <a:buFont typeface="Noto Sans Symbols"/>
                        <a:buNone/>
                      </a:pPr>
                      <a:r>
                        <a:rPr lang="fr-FR" sz="2000" dirty="0"/>
                        <a:t>Atelier sur le harcèlement sexuel et le sexisme le 7/11 NAH Elles </a:t>
                      </a:r>
                      <a:r>
                        <a:rPr lang="fr-FR" sz="2000" dirty="0" err="1"/>
                        <a:t>Foundation</a:t>
                      </a:r>
                      <a:endParaRPr sz="2000" dirty="0"/>
                    </a:p>
                  </a:txBody>
                  <a:tcPr marL="91450" marR="91450" marT="45725" marB="45725"/>
                </a:tc>
                <a:tc>
                  <a:txBody>
                    <a:bodyPr/>
                    <a:lstStyle/>
                    <a:p>
                      <a:pPr marL="0" marR="0" lvl="0" indent="0" algn="l" rtl="0">
                        <a:lnSpc>
                          <a:spcPct val="100000"/>
                        </a:lnSpc>
                        <a:spcBef>
                          <a:spcPts val="0"/>
                        </a:spcBef>
                        <a:spcAft>
                          <a:spcPts val="0"/>
                        </a:spcAft>
                        <a:buNone/>
                      </a:pPr>
                      <a:endParaRPr sz="2000" u="none" strike="noStrike" cap="none" dirty="0"/>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lnSpc>
                          <a:spcPct val="100000"/>
                        </a:lnSpc>
                        <a:spcBef>
                          <a:spcPts val="0"/>
                        </a:spcBef>
                        <a:spcAft>
                          <a:spcPts val="0"/>
                        </a:spcAft>
                        <a:buNone/>
                      </a:pPr>
                      <a:r>
                        <a:rPr lang="fr-FR" sz="2000" u="none" strike="noStrike" cap="none"/>
                        <a:t>25/11 Journée Mondiale contre les violences faites aux femmes expo Kenwyn House + questionnaire CDI avec expo ONu</a:t>
                      </a:r>
                      <a:endParaRPr lang="fr-FR" sz="2000" u="none" strike="noStrike" cap="none" dirty="0"/>
                    </a:p>
                  </a:txBody>
                  <a:tcPr marL="91450" marR="91450" marT="45725" marB="45725"/>
                </a:tc>
                <a:tc>
                  <a:txBody>
                    <a:bodyPr/>
                    <a:lstStyle/>
                    <a:p>
                      <a:pPr marL="0" marR="0" lvl="0" indent="0" algn="l" rtl="0">
                        <a:lnSpc>
                          <a:spcPct val="100000"/>
                        </a:lnSpc>
                        <a:spcBef>
                          <a:spcPts val="0"/>
                        </a:spcBef>
                        <a:spcAft>
                          <a:spcPts val="0"/>
                        </a:spcAft>
                        <a:buNone/>
                      </a:pPr>
                      <a:r>
                        <a:rPr lang="fr-FR" sz="2000" u="none" strike="noStrike" cap="none" dirty="0"/>
                        <a:t>17/05 Journée mondiale contre l’homophobie travailler avec film de l’association « le refuge » Pour aller plus loin question du genre ?</a:t>
                      </a:r>
                      <a:endParaRPr sz="2000" u="none" strike="noStrike" cap="none" dirty="0"/>
                    </a:p>
                  </a:txBody>
                  <a:tcPr marL="91450" marR="91450" marT="45725" marB="45725"/>
                </a:tc>
                <a:extLst>
                  <a:ext uri="{0D108BD9-81ED-4DB2-BD59-A6C34878D82A}">
                    <a16:rowId xmlns:a16="http://schemas.microsoft.com/office/drawing/2014/main" val="10002"/>
                  </a:ext>
                </a:extLst>
              </a:tr>
              <a:tr h="37085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fr-FR" sz="2000" u="none" strike="noStrike" cap="none" dirty="0"/>
                        <a:t>Démonstration d’utilisation de préservatif 4</a:t>
                      </a:r>
                      <a:r>
                        <a:rPr lang="fr-FR" sz="2000" u="none" strike="noStrike" cap="none" baseline="30000" dirty="0"/>
                        <a:t>ème</a:t>
                      </a:r>
                      <a:r>
                        <a:rPr lang="fr-FR" sz="2000" u="none" strike="noStrike" cap="none" dirty="0"/>
                        <a:t> en lien avec programme SVT</a:t>
                      </a:r>
                    </a:p>
                  </a:txBody>
                  <a:tcPr marL="91450" marR="91450" marT="45725" marB="45725"/>
                </a:tc>
                <a:tc>
                  <a:txBody>
                    <a:bodyPr/>
                    <a:lstStyle/>
                    <a:p>
                      <a:pPr marL="0" marR="0" lvl="0" indent="0" algn="l" rtl="0">
                        <a:lnSpc>
                          <a:spcPct val="100000"/>
                        </a:lnSpc>
                        <a:spcBef>
                          <a:spcPts val="0"/>
                        </a:spcBef>
                        <a:spcAft>
                          <a:spcPts val="0"/>
                        </a:spcAft>
                        <a:buNone/>
                      </a:pPr>
                      <a:endParaRPr sz="2000" u="none" strike="noStrike" cap="none" dirty="0"/>
                    </a:p>
                  </a:txBody>
                  <a:tcPr marL="91450" marR="91450" marT="45725" marB="45725"/>
                </a:tc>
                <a:extLst>
                  <a:ext uri="{0D108BD9-81ED-4DB2-BD59-A6C34878D82A}">
                    <a16:rowId xmlns:a16="http://schemas.microsoft.com/office/drawing/2014/main" val="10003"/>
                  </a:ext>
                </a:extLst>
              </a:tr>
              <a:tr h="37085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fr-FR" sz="2000" u="none" strike="noStrike" cap="none" dirty="0"/>
                        <a:t>Consentement : Mon corps m’appartient CP + maternelle</a:t>
                      </a:r>
                    </a:p>
                  </a:txBody>
                  <a:tcPr marL="91450" marR="91450" marT="45725" marB="45725"/>
                </a:tc>
                <a:tc>
                  <a:txBody>
                    <a:bodyPr/>
                    <a:lstStyle/>
                    <a:p>
                      <a:pPr marL="0" marR="0" lvl="0" indent="0" algn="l" rtl="0">
                        <a:lnSpc>
                          <a:spcPct val="100000"/>
                        </a:lnSpc>
                        <a:spcBef>
                          <a:spcPts val="0"/>
                        </a:spcBef>
                        <a:spcAft>
                          <a:spcPts val="0"/>
                        </a:spcAft>
                        <a:buNone/>
                      </a:pPr>
                      <a:endParaRPr sz="2000" u="none" strike="noStrike" cap="none" dirty="0"/>
                    </a:p>
                  </a:txBody>
                  <a:tcPr marL="91450" marR="91450" marT="45725" marB="45725"/>
                </a:tc>
                <a:extLst>
                  <a:ext uri="{0D108BD9-81ED-4DB2-BD59-A6C34878D82A}">
                    <a16:rowId xmlns:a16="http://schemas.microsoft.com/office/drawing/2014/main" val="10004"/>
                  </a:ext>
                </a:extLst>
              </a:tr>
              <a:tr h="37085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fr-FR" sz="2000" u="none" strike="noStrike" cap="none" dirty="0"/>
                        <a:t>Consentement, droit, responsabilité : collège NCC juin</a:t>
                      </a:r>
                    </a:p>
                  </a:txBody>
                  <a:tcPr marL="91450" marR="91450" marT="45725" marB="45725"/>
                </a:tc>
                <a:tc>
                  <a:txBody>
                    <a:bodyPr/>
                    <a:lstStyle/>
                    <a:p>
                      <a:pPr marL="0" marR="0" lvl="0" indent="0" algn="l" rtl="0">
                        <a:lnSpc>
                          <a:spcPct val="100000"/>
                        </a:lnSpc>
                        <a:spcBef>
                          <a:spcPts val="0"/>
                        </a:spcBef>
                        <a:spcAft>
                          <a:spcPts val="0"/>
                        </a:spcAft>
                        <a:buNone/>
                      </a:pPr>
                      <a:endParaRPr sz="2000" u="none" strike="noStrike" cap="none" dirty="0"/>
                    </a:p>
                  </a:txBody>
                  <a:tcPr marL="91450" marR="91450" marT="45725" marB="45725"/>
                </a:tc>
                <a:extLst>
                  <a:ext uri="{0D108BD9-81ED-4DB2-BD59-A6C34878D82A}">
                    <a16:rowId xmlns:a16="http://schemas.microsoft.com/office/drawing/2014/main" val="1005911651"/>
                  </a:ext>
                </a:extLst>
              </a:tr>
              <a:tr h="37085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fr-FR" sz="2000" u="none" strike="noStrike" cap="none" dirty="0"/>
                    </a:p>
                  </a:txBody>
                  <a:tcPr marL="91450" marR="91450" marT="45725" marB="45725"/>
                </a:tc>
                <a:tc>
                  <a:txBody>
                    <a:bodyPr/>
                    <a:lstStyle/>
                    <a:p>
                      <a:pPr marL="0" marR="0" lvl="0" indent="0" algn="l" rtl="0">
                        <a:lnSpc>
                          <a:spcPct val="100000"/>
                        </a:lnSpc>
                        <a:spcBef>
                          <a:spcPts val="0"/>
                        </a:spcBef>
                        <a:spcAft>
                          <a:spcPts val="0"/>
                        </a:spcAft>
                        <a:buNone/>
                      </a:pPr>
                      <a:endParaRPr sz="2000" u="none" strike="noStrike" cap="none" dirty="0"/>
                    </a:p>
                  </a:txBody>
                  <a:tcPr marL="91450" marR="91450" marT="45725" marB="45725"/>
                </a:tc>
                <a:extLst>
                  <a:ext uri="{0D108BD9-81ED-4DB2-BD59-A6C34878D82A}">
                    <a16:rowId xmlns:a16="http://schemas.microsoft.com/office/drawing/2014/main" val="3203036170"/>
                  </a:ext>
                </a:extLst>
              </a:tr>
            </a:tbl>
          </a:graphicData>
        </a:graphic>
      </p:graphicFrame>
    </p:spTree>
    <p:extLst>
      <p:ext uri="{BB962C8B-B14F-4D97-AF65-F5344CB8AC3E}">
        <p14:creationId xmlns:p14="http://schemas.microsoft.com/office/powerpoint/2010/main" val="7671043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10"/>
          <p:cNvSpPr txBox="1">
            <a:spLocks noGrp="1"/>
          </p:cNvSpPr>
          <p:nvPr>
            <p:ph type="title"/>
          </p:nvPr>
        </p:nvSpPr>
        <p:spPr>
          <a:xfrm>
            <a:off x="4368801" y="244158"/>
            <a:ext cx="5943600" cy="133985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3F3F3F"/>
              </a:buClr>
              <a:buSzPts val="1800"/>
              <a:buNone/>
            </a:pPr>
            <a:r>
              <a:rPr lang="fr-FR" sz="3200" b="1" dirty="0"/>
              <a:t>2.Recensements et Propositions des Missions et actions 2024-2025 :</a:t>
            </a:r>
            <a:br>
              <a:rPr lang="fr-FR" sz="3200" b="1" dirty="0"/>
            </a:br>
            <a:r>
              <a:rPr lang="fr-FR" sz="3200" b="1" dirty="0"/>
              <a:t>Conduites à risque </a:t>
            </a:r>
            <a:endParaRPr sz="3200" b="1" dirty="0"/>
          </a:p>
        </p:txBody>
      </p:sp>
      <p:graphicFrame>
        <p:nvGraphicFramePr>
          <p:cNvPr id="262" name="Google Shape;262;p10"/>
          <p:cNvGraphicFramePr/>
          <p:nvPr>
            <p:extLst>
              <p:ext uri="{D42A27DB-BD31-4B8C-83A1-F6EECF244321}">
                <p14:modId xmlns:p14="http://schemas.microsoft.com/office/powerpoint/2010/main" val="2589696948"/>
              </p:ext>
            </p:extLst>
          </p:nvPr>
        </p:nvGraphicFramePr>
        <p:xfrm>
          <a:off x="391886" y="1858917"/>
          <a:ext cx="10715175" cy="3931950"/>
        </p:xfrm>
        <a:graphic>
          <a:graphicData uri="http://schemas.openxmlformats.org/drawingml/2006/table">
            <a:tbl>
              <a:tblPr firstRow="1" bandRow="1">
                <a:noFill/>
              </a:tblPr>
              <a:tblGrid>
                <a:gridCol w="5290450">
                  <a:extLst>
                    <a:ext uri="{9D8B030D-6E8A-4147-A177-3AD203B41FA5}">
                      <a16:colId xmlns:a16="http://schemas.microsoft.com/office/drawing/2014/main" val="20000"/>
                    </a:ext>
                  </a:extLst>
                </a:gridCol>
                <a:gridCol w="5424725">
                  <a:extLst>
                    <a:ext uri="{9D8B030D-6E8A-4147-A177-3AD203B41FA5}">
                      <a16:colId xmlns:a16="http://schemas.microsoft.com/office/drawing/2014/main" val="20001"/>
                    </a:ext>
                  </a:extLst>
                </a:gridCol>
              </a:tblGrid>
              <a:tr h="370850">
                <a:tc>
                  <a:txBody>
                    <a:bodyPr/>
                    <a:lstStyle/>
                    <a:p>
                      <a:pPr marL="0" marR="0" lvl="0" indent="0" algn="l" rtl="0">
                        <a:lnSpc>
                          <a:spcPct val="100000"/>
                        </a:lnSpc>
                        <a:spcBef>
                          <a:spcPts val="0"/>
                        </a:spcBef>
                        <a:spcAft>
                          <a:spcPts val="0"/>
                        </a:spcAft>
                        <a:buNone/>
                      </a:pPr>
                      <a:r>
                        <a:rPr lang="fr-FR" sz="2400" u="none" strike="noStrike" cap="none"/>
                        <a:t>Actions programmées</a:t>
                      </a:r>
                      <a:endParaRPr/>
                    </a:p>
                  </a:txBody>
                  <a:tcPr marL="91450" marR="91450" marT="45725" marB="45725">
                    <a:solidFill>
                      <a:schemeClr val="bg2"/>
                    </a:solidFill>
                  </a:tcPr>
                </a:tc>
                <a:tc>
                  <a:txBody>
                    <a:bodyPr/>
                    <a:lstStyle/>
                    <a:p>
                      <a:pPr marL="0" marR="0" lvl="0" indent="0" algn="l" rtl="0">
                        <a:lnSpc>
                          <a:spcPct val="100000"/>
                        </a:lnSpc>
                        <a:spcBef>
                          <a:spcPts val="0"/>
                        </a:spcBef>
                        <a:spcAft>
                          <a:spcPts val="0"/>
                        </a:spcAft>
                        <a:buNone/>
                      </a:pPr>
                      <a:r>
                        <a:rPr lang="fr-FR" sz="2400" u="none" strike="noStrike" cap="none" dirty="0"/>
                        <a:t>Actions proposées par le CESCE</a:t>
                      </a:r>
                      <a:endParaRPr dirty="0"/>
                    </a:p>
                  </a:txBody>
                  <a:tcPr marL="91450" marR="91450" marT="45725" marB="45725">
                    <a:solidFill>
                      <a:schemeClr val="bg2"/>
                    </a:solidFill>
                  </a:tcPr>
                </a:tc>
                <a:extLst>
                  <a:ext uri="{0D108BD9-81ED-4DB2-BD59-A6C34878D82A}">
                    <a16:rowId xmlns:a16="http://schemas.microsoft.com/office/drawing/2014/main" val="10000"/>
                  </a:ext>
                </a:extLst>
              </a:tr>
              <a:tr h="37085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400" u="none" strike="noStrike" cap="none" dirty="0"/>
                        <a:t>DSAPTR prévention alcool et drogues mars ?</a:t>
                      </a:r>
                    </a:p>
                    <a:p>
                      <a:pPr marL="0" marR="0" lvl="0" indent="0" algn="l" rtl="0">
                        <a:lnSpc>
                          <a:spcPct val="100000"/>
                        </a:lnSpc>
                        <a:spcBef>
                          <a:spcPts val="0"/>
                        </a:spcBef>
                        <a:spcAft>
                          <a:spcPts val="0"/>
                        </a:spcAft>
                        <a:buNone/>
                      </a:pPr>
                      <a:endParaRPr sz="2400" b="0" i="0" u="none" strike="noStrike" cap="none" dirty="0">
                        <a:solidFill>
                          <a:schemeClr val="dk1"/>
                        </a:solidFill>
                        <a:latin typeface="Lustria"/>
                        <a:ea typeface="Lustria"/>
                        <a:cs typeface="Lustria"/>
                        <a:sym typeface="Lustria"/>
                      </a:endParaRPr>
                    </a:p>
                  </a:txBody>
                  <a:tcPr marL="91450" marR="91450" marT="45725" marB="45725"/>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400" u="none" strike="noStrike" cap="none" dirty="0"/>
                        <a:t>Atelier parents « comprendre les conduites à risque à l’adolescence, que faire si mon ado se met en danger ? » NCC S’appuyer sur des témoignages</a:t>
                      </a:r>
                    </a:p>
                    <a:p>
                      <a:pPr marL="0" marR="0" lvl="0" indent="0" algn="l" rtl="0">
                        <a:lnSpc>
                          <a:spcPct val="100000"/>
                        </a:lnSpc>
                        <a:spcBef>
                          <a:spcPts val="0"/>
                        </a:spcBef>
                        <a:spcAft>
                          <a:spcPts val="0"/>
                        </a:spcAft>
                        <a:buNone/>
                      </a:pPr>
                      <a:endParaRPr sz="2400" u="none" strike="noStrike" cap="none" dirty="0"/>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lnSpc>
                          <a:spcPct val="100000"/>
                        </a:lnSpc>
                        <a:spcBef>
                          <a:spcPts val="0"/>
                        </a:spcBef>
                        <a:spcAft>
                          <a:spcPts val="0"/>
                        </a:spcAft>
                        <a:buNone/>
                      </a:pPr>
                      <a:r>
                        <a:rPr lang="fr-FR" sz="2400" b="0" i="0" u="none" strike="noStrike" cap="none" dirty="0">
                          <a:solidFill>
                            <a:schemeClr val="dk1"/>
                          </a:solidFill>
                          <a:latin typeface="Lustria"/>
                          <a:ea typeface="Lustria"/>
                          <a:cs typeface="Lustria"/>
                          <a:sym typeface="Lustria"/>
                        </a:rPr>
                        <a:t>Prévention alcool, </a:t>
                      </a:r>
                      <a:r>
                        <a:rPr lang="fr-FR" sz="2400" b="0" i="0" u="none" strike="noStrike" cap="none" dirty="0" err="1">
                          <a:solidFill>
                            <a:schemeClr val="dk1"/>
                          </a:solidFill>
                          <a:latin typeface="Lustria"/>
                          <a:ea typeface="Lustria"/>
                          <a:cs typeface="Lustria"/>
                          <a:sym typeface="Lustria"/>
                        </a:rPr>
                        <a:t>Seybrew</a:t>
                      </a:r>
                      <a:r>
                        <a:rPr lang="fr-FR" sz="2400" b="0" i="0" u="none" strike="noStrike" cap="none" dirty="0">
                          <a:solidFill>
                            <a:schemeClr val="dk1"/>
                          </a:solidFill>
                          <a:latin typeface="Lustria"/>
                          <a:ea typeface="Lustria"/>
                          <a:cs typeface="Lustria"/>
                          <a:sym typeface="Lustria"/>
                        </a:rPr>
                        <a:t>, 4</a:t>
                      </a:r>
                      <a:r>
                        <a:rPr lang="fr-FR" sz="2400" b="0" i="0" u="none" strike="noStrike" cap="none" baseline="30000" dirty="0">
                          <a:solidFill>
                            <a:schemeClr val="dk1"/>
                          </a:solidFill>
                          <a:latin typeface="Lustria"/>
                          <a:ea typeface="Lustria"/>
                          <a:cs typeface="Lustria"/>
                          <a:sym typeface="Lustria"/>
                        </a:rPr>
                        <a:t>ème</a:t>
                      </a:r>
                      <a:r>
                        <a:rPr lang="fr-FR" sz="2400" b="0" i="0" u="none" strike="noStrike" cap="none" dirty="0">
                          <a:solidFill>
                            <a:schemeClr val="dk1"/>
                          </a:solidFill>
                          <a:latin typeface="Lustria"/>
                          <a:ea typeface="Lustria"/>
                          <a:cs typeface="Lustria"/>
                          <a:sym typeface="Lustria"/>
                        </a:rPr>
                        <a:t>,3ème</a:t>
                      </a:r>
                      <a:endParaRPr sz="2400" b="0" i="0" u="none" strike="noStrike" cap="none" dirty="0">
                        <a:solidFill>
                          <a:schemeClr val="dk1"/>
                        </a:solidFill>
                        <a:latin typeface="Lustria"/>
                        <a:ea typeface="Lustria"/>
                        <a:cs typeface="Lustria"/>
                        <a:sym typeface="Lustria"/>
                      </a:endParaRPr>
                    </a:p>
                  </a:txBody>
                  <a:tcPr marL="91450" marR="91450" marT="45725" marB="45725"/>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400" u="none" strike="noStrike" cap="none" dirty="0"/>
                        <a:t>Comprendre « ses » pensées noires et « ses » humeurs à l’adolescence NCC sur volontariat ?</a:t>
                      </a:r>
                    </a:p>
                    <a:p>
                      <a:pPr marL="0" marR="0" lvl="0" indent="0" algn="l" rtl="0">
                        <a:lnSpc>
                          <a:spcPct val="100000"/>
                        </a:lnSpc>
                        <a:spcBef>
                          <a:spcPts val="0"/>
                        </a:spcBef>
                        <a:spcAft>
                          <a:spcPts val="0"/>
                        </a:spcAft>
                        <a:buNone/>
                      </a:pPr>
                      <a:endParaRPr sz="2400" u="none" strike="noStrike" cap="none" dirty="0"/>
                    </a:p>
                  </a:txBody>
                  <a:tcPr marL="91450" marR="91450" marT="45725" marB="45725"/>
                </a:tc>
                <a:extLst>
                  <a:ext uri="{0D108BD9-81ED-4DB2-BD59-A6C34878D82A}">
                    <a16:rowId xmlns:a16="http://schemas.microsoft.com/office/drawing/2014/main" val="2847965479"/>
                  </a:ext>
                </a:extLst>
              </a:tr>
            </a:tbl>
          </a:graphicData>
        </a:graphic>
      </p:graphicFrame>
    </p:spTree>
    <p:extLst>
      <p:ext uri="{BB962C8B-B14F-4D97-AF65-F5344CB8AC3E}">
        <p14:creationId xmlns:p14="http://schemas.microsoft.com/office/powerpoint/2010/main" val="9561590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11"/>
          <p:cNvSpPr txBox="1">
            <a:spLocks noGrp="1"/>
          </p:cNvSpPr>
          <p:nvPr>
            <p:ph type="title"/>
          </p:nvPr>
        </p:nvSpPr>
        <p:spPr>
          <a:xfrm>
            <a:off x="4326467" y="244158"/>
            <a:ext cx="6045200" cy="133985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3F3F3F"/>
              </a:buClr>
              <a:buSzPts val="1800"/>
              <a:buNone/>
            </a:pPr>
            <a:r>
              <a:rPr lang="fr-FR" sz="3200" b="1"/>
              <a:t>2.Recensements </a:t>
            </a:r>
            <a:r>
              <a:rPr lang="fr-FR" sz="3200" b="1" dirty="0"/>
              <a:t>et Propositions des Missions et actions 2024-2025 :</a:t>
            </a:r>
            <a:br>
              <a:rPr lang="fr-FR" sz="3200" b="1" dirty="0"/>
            </a:br>
            <a:r>
              <a:rPr lang="fr-FR" sz="3200" b="1" dirty="0"/>
              <a:t>Environnement</a:t>
            </a:r>
            <a:endParaRPr sz="3200" b="1" dirty="0"/>
          </a:p>
        </p:txBody>
      </p:sp>
      <p:graphicFrame>
        <p:nvGraphicFramePr>
          <p:cNvPr id="269" name="Google Shape;269;p11"/>
          <p:cNvGraphicFramePr/>
          <p:nvPr>
            <p:extLst>
              <p:ext uri="{D42A27DB-BD31-4B8C-83A1-F6EECF244321}">
                <p14:modId xmlns:p14="http://schemas.microsoft.com/office/powerpoint/2010/main" val="2796565994"/>
              </p:ext>
            </p:extLst>
          </p:nvPr>
        </p:nvGraphicFramePr>
        <p:xfrm>
          <a:off x="391886" y="1858917"/>
          <a:ext cx="11038114" cy="3783056"/>
        </p:xfrm>
        <a:graphic>
          <a:graphicData uri="http://schemas.openxmlformats.org/drawingml/2006/table">
            <a:tbl>
              <a:tblPr firstRow="1" bandRow="1">
                <a:noFill/>
              </a:tblPr>
              <a:tblGrid>
                <a:gridCol w="5449890">
                  <a:extLst>
                    <a:ext uri="{9D8B030D-6E8A-4147-A177-3AD203B41FA5}">
                      <a16:colId xmlns:a16="http://schemas.microsoft.com/office/drawing/2014/main" val="20000"/>
                    </a:ext>
                  </a:extLst>
                </a:gridCol>
                <a:gridCol w="5588224">
                  <a:extLst>
                    <a:ext uri="{9D8B030D-6E8A-4147-A177-3AD203B41FA5}">
                      <a16:colId xmlns:a16="http://schemas.microsoft.com/office/drawing/2014/main" val="20002"/>
                    </a:ext>
                  </a:extLst>
                </a:gridCol>
              </a:tblGrid>
              <a:tr h="370850">
                <a:tc>
                  <a:txBody>
                    <a:bodyPr/>
                    <a:lstStyle/>
                    <a:p>
                      <a:pPr marL="0" marR="0" lvl="0" indent="0" algn="l" rtl="0">
                        <a:lnSpc>
                          <a:spcPct val="100000"/>
                        </a:lnSpc>
                        <a:spcBef>
                          <a:spcPts val="0"/>
                        </a:spcBef>
                        <a:spcAft>
                          <a:spcPts val="0"/>
                        </a:spcAft>
                        <a:buNone/>
                      </a:pPr>
                      <a:r>
                        <a:rPr lang="fr-FR" sz="1600" u="none" strike="noStrike" cap="none">
                          <a:latin typeface="+mn-lt"/>
                        </a:rPr>
                        <a:t>Actions programmées</a:t>
                      </a:r>
                      <a:endParaRPr sz="1600">
                        <a:latin typeface="+mn-lt"/>
                      </a:endParaRPr>
                    </a:p>
                  </a:txBody>
                  <a:tcPr marL="91450" marR="91450" marT="45725" marB="45725">
                    <a:solidFill>
                      <a:schemeClr val="bg2"/>
                    </a:solidFill>
                  </a:tcPr>
                </a:tc>
                <a:tc>
                  <a:txBody>
                    <a:bodyPr/>
                    <a:lstStyle/>
                    <a:p>
                      <a:pPr marL="0" marR="0" lvl="0" indent="0" algn="l" rtl="0">
                        <a:lnSpc>
                          <a:spcPct val="100000"/>
                        </a:lnSpc>
                        <a:spcBef>
                          <a:spcPts val="0"/>
                        </a:spcBef>
                        <a:spcAft>
                          <a:spcPts val="0"/>
                        </a:spcAft>
                        <a:buNone/>
                      </a:pPr>
                      <a:r>
                        <a:rPr lang="fr-FR" sz="1600" u="none" strike="noStrike" cap="none" dirty="0">
                          <a:latin typeface="+mn-lt"/>
                        </a:rPr>
                        <a:t>Actions proposées par le CESCE</a:t>
                      </a:r>
                      <a:endParaRPr sz="1600" dirty="0">
                        <a:latin typeface="+mn-lt"/>
                      </a:endParaRPr>
                    </a:p>
                  </a:txBody>
                  <a:tcPr marL="91450" marR="91450" marT="45725" marB="45725">
                    <a:solidFill>
                      <a:schemeClr val="bg2"/>
                    </a:solidFill>
                  </a:tcPr>
                </a:tc>
                <a:extLst>
                  <a:ext uri="{0D108BD9-81ED-4DB2-BD59-A6C34878D82A}">
                    <a16:rowId xmlns:a16="http://schemas.microsoft.com/office/drawing/2014/main" val="10000"/>
                  </a:ext>
                </a:extLst>
              </a:tr>
              <a:tr h="369500">
                <a:tc>
                  <a:txBody>
                    <a:bodyPr/>
                    <a:lstStyle/>
                    <a:p>
                      <a:pPr marL="0" marR="0" lvl="0" indent="0" algn="l" rtl="0">
                        <a:lnSpc>
                          <a:spcPct val="100000"/>
                        </a:lnSpc>
                        <a:spcBef>
                          <a:spcPts val="0"/>
                        </a:spcBef>
                        <a:spcAft>
                          <a:spcPts val="0"/>
                        </a:spcAft>
                        <a:buNone/>
                      </a:pPr>
                      <a:r>
                        <a:rPr lang="fr-FR" sz="1600" b="0" i="0" u="none" strike="noStrike" cap="none" dirty="0">
                          <a:solidFill>
                            <a:schemeClr val="dk1"/>
                          </a:solidFill>
                          <a:latin typeface="+mn-lt"/>
                          <a:ea typeface="Arial"/>
                          <a:cs typeface="Arial"/>
                          <a:sym typeface="Arial"/>
                        </a:rPr>
                        <a:t>Elections éco délégués</a:t>
                      </a:r>
                      <a:endParaRPr sz="1600" b="0" i="0" u="none" strike="noStrike" cap="none" dirty="0">
                        <a:solidFill>
                          <a:schemeClr val="dk1"/>
                        </a:solidFill>
                        <a:latin typeface="+mn-lt"/>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None/>
                      </a:pPr>
                      <a:r>
                        <a:rPr lang="fr-FR" sz="1600" u="none" strike="noStrike" cap="none" dirty="0">
                          <a:latin typeface="+mn-lt"/>
                        </a:rPr>
                        <a:t>Gaspillage alimentaire</a:t>
                      </a:r>
                      <a:endParaRPr sz="1600" u="none" strike="noStrike" cap="none" dirty="0">
                        <a:latin typeface="+mn-lt"/>
                      </a:endParaRPr>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lnSpc>
                          <a:spcPct val="100000"/>
                        </a:lnSpc>
                        <a:spcBef>
                          <a:spcPts val="0"/>
                        </a:spcBef>
                        <a:spcAft>
                          <a:spcPts val="0"/>
                        </a:spcAft>
                        <a:buNone/>
                      </a:pPr>
                      <a:r>
                        <a:rPr lang="fr-FR" sz="1600" dirty="0">
                          <a:latin typeface="+mn-lt"/>
                        </a:rPr>
                        <a:t>Nettoyage plage 6</a:t>
                      </a:r>
                      <a:r>
                        <a:rPr lang="fr-FR" sz="1600" baseline="30000" dirty="0">
                          <a:latin typeface="+mn-lt"/>
                        </a:rPr>
                        <a:t>ème</a:t>
                      </a:r>
                      <a:endParaRPr sz="1600" dirty="0">
                        <a:latin typeface="+mn-lt"/>
                      </a:endParaRPr>
                    </a:p>
                  </a:txBody>
                  <a:tcPr marL="22850" marR="22850" marT="0" marB="0" anchor="b"/>
                </a:tc>
                <a:tc>
                  <a:txBody>
                    <a:bodyPr/>
                    <a:lstStyle/>
                    <a:p>
                      <a:pPr marL="0" marR="0" lvl="0" indent="0" algn="l" rtl="0">
                        <a:lnSpc>
                          <a:spcPct val="100000"/>
                        </a:lnSpc>
                        <a:spcBef>
                          <a:spcPts val="0"/>
                        </a:spcBef>
                        <a:spcAft>
                          <a:spcPts val="0"/>
                        </a:spcAft>
                        <a:buNone/>
                      </a:pPr>
                      <a:r>
                        <a:rPr lang="fr-FR" sz="1600" u="none" strike="noStrike" cap="none" dirty="0">
                          <a:latin typeface="+mn-lt"/>
                        </a:rPr>
                        <a:t>Tri des ordures</a:t>
                      </a:r>
                      <a:endParaRPr sz="1600" u="none" strike="noStrike" cap="none" dirty="0">
                        <a:latin typeface="+mn-lt"/>
                      </a:endParaRPr>
                    </a:p>
                  </a:txBody>
                  <a:tcPr marL="91450" marR="91450" marT="45725" marB="45725"/>
                </a:tc>
                <a:extLst>
                  <a:ext uri="{0D108BD9-81ED-4DB2-BD59-A6C34878D82A}">
                    <a16:rowId xmlns:a16="http://schemas.microsoft.com/office/drawing/2014/main" val="10002"/>
                  </a:ext>
                </a:extLst>
              </a:tr>
              <a:tr h="370850">
                <a:tc>
                  <a:txBody>
                    <a:bodyPr/>
                    <a:lstStyle/>
                    <a:p>
                      <a:pPr marL="0" marR="0" lvl="0" indent="0" algn="l" rtl="0">
                        <a:lnSpc>
                          <a:spcPct val="100000"/>
                        </a:lnSpc>
                        <a:spcBef>
                          <a:spcPts val="0"/>
                        </a:spcBef>
                        <a:spcAft>
                          <a:spcPts val="0"/>
                        </a:spcAft>
                        <a:buNone/>
                      </a:pPr>
                      <a:r>
                        <a:rPr lang="fr-FR" sz="1600" i="1" u="none" dirty="0">
                          <a:latin typeface="+mn-lt"/>
                        </a:rPr>
                        <a:t>Plants de Cocos de mers, plantes médicinales</a:t>
                      </a:r>
                      <a:endParaRPr sz="1600" i="1" u="none" dirty="0">
                        <a:latin typeface="+mn-lt"/>
                      </a:endParaRPr>
                    </a:p>
                  </a:txBody>
                  <a:tcPr marL="22850" marR="22850" marT="0" marB="0" anchor="b"/>
                </a:tc>
                <a:tc>
                  <a:txBody>
                    <a:bodyPr/>
                    <a:lstStyle/>
                    <a:p>
                      <a:pPr marL="0" marR="0" lvl="0" indent="0" algn="l" rtl="0">
                        <a:lnSpc>
                          <a:spcPct val="100000"/>
                        </a:lnSpc>
                        <a:spcBef>
                          <a:spcPts val="0"/>
                        </a:spcBef>
                        <a:spcAft>
                          <a:spcPts val="0"/>
                        </a:spcAft>
                        <a:buNone/>
                      </a:pPr>
                      <a:r>
                        <a:rPr lang="fr-FR" sz="1600" u="none" strike="noStrike" cap="none" dirty="0">
                          <a:latin typeface="+mn-lt"/>
                        </a:rPr>
                        <a:t>Partenariat Ecole Horticulture</a:t>
                      </a:r>
                      <a:endParaRPr sz="1600" u="none" strike="noStrike" cap="none" dirty="0">
                        <a:latin typeface="+mn-lt"/>
                      </a:endParaRPr>
                    </a:p>
                  </a:txBody>
                  <a:tcPr marL="91450" marR="91450" marT="45725" marB="45725"/>
                </a:tc>
                <a:extLst>
                  <a:ext uri="{0D108BD9-81ED-4DB2-BD59-A6C34878D82A}">
                    <a16:rowId xmlns:a16="http://schemas.microsoft.com/office/drawing/2014/main" val="10003"/>
                  </a:ext>
                </a:extLst>
              </a:tr>
              <a:tr h="370850">
                <a:tc>
                  <a:txBody>
                    <a:bodyPr/>
                    <a:lstStyle/>
                    <a:p>
                      <a:pPr marL="0" lvl="0" indent="0" algn="l" rtl="0">
                        <a:lnSpc>
                          <a:spcPct val="115000"/>
                        </a:lnSpc>
                        <a:spcBef>
                          <a:spcPts val="0"/>
                        </a:spcBef>
                        <a:spcAft>
                          <a:spcPts val="0"/>
                        </a:spcAft>
                        <a:buClr>
                          <a:schemeClr val="dk1"/>
                        </a:buClr>
                        <a:buSzPts val="1100"/>
                        <a:buFont typeface="Arial"/>
                        <a:buNone/>
                      </a:pPr>
                      <a:r>
                        <a:rPr lang="fr-FR" sz="1600" b="0" i="0" u="none" strike="noStrike" cap="none" dirty="0">
                          <a:solidFill>
                            <a:schemeClr val="dk1"/>
                          </a:solidFill>
                          <a:latin typeface="+mn-lt"/>
                          <a:ea typeface="Lustria"/>
                          <a:cs typeface="Lustria"/>
                          <a:sym typeface="Lustria"/>
                        </a:rPr>
                        <a:t>Projet Jardin des hibiscus</a:t>
                      </a:r>
                      <a:endParaRPr sz="1600" b="0" i="0" u="none" strike="noStrike" cap="none" dirty="0">
                        <a:solidFill>
                          <a:schemeClr val="dk1"/>
                        </a:solidFill>
                        <a:latin typeface="+mn-lt"/>
                        <a:ea typeface="Lustria"/>
                        <a:cs typeface="Lustria"/>
                        <a:sym typeface="Lustria"/>
                      </a:endParaRPr>
                    </a:p>
                  </a:txBody>
                  <a:tcPr marL="91425" marR="91425" marT="91425" marB="91425"/>
                </a:tc>
                <a:tc>
                  <a:txBody>
                    <a:bodyPr/>
                    <a:lstStyle/>
                    <a:p>
                      <a:pPr marL="0" lvl="0" indent="0" algn="l" rtl="0">
                        <a:lnSpc>
                          <a:spcPct val="115000"/>
                        </a:lnSpc>
                        <a:spcBef>
                          <a:spcPts val="0"/>
                        </a:spcBef>
                        <a:spcAft>
                          <a:spcPts val="0"/>
                        </a:spcAft>
                        <a:buNone/>
                      </a:pPr>
                      <a:r>
                        <a:rPr lang="fr-FR" sz="1600" u="none" strike="noStrike" cap="none" dirty="0">
                          <a:latin typeface="+mn-lt"/>
                        </a:rPr>
                        <a:t>Projet développement mangrove</a:t>
                      </a:r>
                      <a:endParaRPr sz="1600" u="none" strike="noStrike" cap="none" dirty="0">
                        <a:latin typeface="+mn-lt"/>
                      </a:endParaRPr>
                    </a:p>
                  </a:txBody>
                  <a:tcPr marL="91425" marR="91425" marT="91425" marB="91425"/>
                </a:tc>
                <a:extLst>
                  <a:ext uri="{0D108BD9-81ED-4DB2-BD59-A6C34878D82A}">
                    <a16:rowId xmlns:a16="http://schemas.microsoft.com/office/drawing/2014/main" val="10004"/>
                  </a:ext>
                </a:extLst>
              </a:tr>
              <a:tr h="370850">
                <a:tc>
                  <a:txBody>
                    <a:bodyPr/>
                    <a:lstStyle/>
                    <a:p>
                      <a:pPr marL="0" marR="0" lvl="0" indent="0" algn="l" rtl="0">
                        <a:lnSpc>
                          <a:spcPct val="100000"/>
                        </a:lnSpc>
                        <a:spcBef>
                          <a:spcPts val="0"/>
                        </a:spcBef>
                        <a:spcAft>
                          <a:spcPts val="0"/>
                        </a:spcAft>
                        <a:buNone/>
                      </a:pPr>
                      <a:r>
                        <a:rPr lang="fr-FR" sz="1600" b="0" i="0" u="none" strike="noStrike" cap="none" dirty="0">
                          <a:solidFill>
                            <a:schemeClr val="dk1"/>
                          </a:solidFill>
                          <a:latin typeface="+mn-lt"/>
                          <a:ea typeface="Lustria"/>
                          <a:cs typeface="Lustria"/>
                          <a:sym typeface="Lustria"/>
                        </a:rPr>
                        <a:t>Eco-School</a:t>
                      </a:r>
                      <a:endParaRPr sz="1600" b="0" i="0" u="none" strike="noStrike" cap="none" dirty="0">
                        <a:solidFill>
                          <a:schemeClr val="dk1"/>
                        </a:solidFill>
                        <a:latin typeface="+mn-lt"/>
                        <a:ea typeface="Lustria"/>
                        <a:cs typeface="Lustria"/>
                        <a:sym typeface="Lustria"/>
                      </a:endParaRPr>
                    </a:p>
                  </a:txBody>
                  <a:tcPr marL="91450" marR="91450" marT="45725" marB="45725"/>
                </a:tc>
                <a:tc>
                  <a:txBody>
                    <a:bodyPr/>
                    <a:lstStyle/>
                    <a:p>
                      <a:pPr marL="0" marR="0" lvl="0" indent="0" algn="l" rtl="0">
                        <a:lnSpc>
                          <a:spcPct val="100000"/>
                        </a:lnSpc>
                        <a:spcBef>
                          <a:spcPts val="0"/>
                        </a:spcBef>
                        <a:spcAft>
                          <a:spcPts val="0"/>
                        </a:spcAft>
                        <a:buNone/>
                      </a:pPr>
                      <a:r>
                        <a:rPr lang="fr-FR" sz="1600" u="none" strike="noStrike" cap="none" dirty="0">
                          <a:latin typeface="+mn-lt"/>
                        </a:rPr>
                        <a:t>Création d’un compost</a:t>
                      </a:r>
                      <a:endParaRPr sz="1600" u="none" strike="noStrike" cap="none" dirty="0">
                        <a:latin typeface="+mn-lt"/>
                      </a:endParaRPr>
                    </a:p>
                  </a:txBody>
                  <a:tcPr marL="91450" marR="91450" marT="45725" marB="45725"/>
                </a:tc>
                <a:extLst>
                  <a:ext uri="{0D108BD9-81ED-4DB2-BD59-A6C34878D82A}">
                    <a16:rowId xmlns:a16="http://schemas.microsoft.com/office/drawing/2014/main" val="10005"/>
                  </a:ext>
                </a:extLst>
              </a:tr>
              <a:tr h="370850">
                <a:tc>
                  <a:txBody>
                    <a:bodyPr/>
                    <a:lstStyle/>
                    <a:p>
                      <a:pPr marL="0" marR="0" lvl="0" indent="0" algn="l" rtl="0">
                        <a:lnSpc>
                          <a:spcPct val="100000"/>
                        </a:lnSpc>
                        <a:spcBef>
                          <a:spcPts val="0"/>
                        </a:spcBef>
                        <a:spcAft>
                          <a:spcPts val="0"/>
                        </a:spcAft>
                        <a:buNone/>
                      </a:pPr>
                      <a:r>
                        <a:rPr lang="fr-FR" sz="1600" b="0" i="0" u="none" strike="noStrike" cap="none" dirty="0">
                          <a:solidFill>
                            <a:schemeClr val="dk1"/>
                          </a:solidFill>
                          <a:latin typeface="+mn-lt"/>
                          <a:ea typeface="Lustria"/>
                          <a:cs typeface="Lustria"/>
                          <a:sym typeface="Lustria"/>
                        </a:rPr>
                        <a:t>Partenariat ONG en lien avec l’océan</a:t>
                      </a:r>
                      <a:endParaRPr sz="1600" b="0" i="0" u="none" strike="noStrike" cap="none" dirty="0">
                        <a:solidFill>
                          <a:schemeClr val="dk1"/>
                        </a:solidFill>
                        <a:latin typeface="+mn-lt"/>
                        <a:ea typeface="Lustria"/>
                        <a:cs typeface="Lustria"/>
                        <a:sym typeface="Lustria"/>
                      </a:endParaRPr>
                    </a:p>
                  </a:txBody>
                  <a:tcPr marL="91450" marR="91450" marT="45725" marB="45725"/>
                </a:tc>
                <a:tc>
                  <a:txBody>
                    <a:bodyPr/>
                    <a:lstStyle/>
                    <a:p>
                      <a:pPr marL="0" marR="0" lvl="0" indent="0" algn="l" rtl="0">
                        <a:lnSpc>
                          <a:spcPct val="100000"/>
                        </a:lnSpc>
                        <a:spcBef>
                          <a:spcPts val="0"/>
                        </a:spcBef>
                        <a:spcAft>
                          <a:spcPts val="0"/>
                        </a:spcAft>
                        <a:buNone/>
                      </a:pPr>
                      <a:endParaRPr sz="1600" u="none" strike="noStrike" cap="none" dirty="0">
                        <a:latin typeface="+mn-lt"/>
                      </a:endParaRPr>
                    </a:p>
                  </a:txBody>
                  <a:tcPr marL="91450" marR="91450" marT="45725" marB="45725"/>
                </a:tc>
                <a:extLst>
                  <a:ext uri="{0D108BD9-81ED-4DB2-BD59-A6C34878D82A}">
                    <a16:rowId xmlns:a16="http://schemas.microsoft.com/office/drawing/2014/main" val="2186291822"/>
                  </a:ext>
                </a:extLst>
              </a:tr>
              <a:tr h="370850">
                <a:tc>
                  <a:txBody>
                    <a:bodyPr/>
                    <a:lstStyle/>
                    <a:p>
                      <a:pPr marL="0" marR="0" lvl="0" indent="0" algn="l" rtl="0">
                        <a:lnSpc>
                          <a:spcPct val="100000"/>
                        </a:lnSpc>
                        <a:spcBef>
                          <a:spcPts val="0"/>
                        </a:spcBef>
                        <a:spcAft>
                          <a:spcPts val="0"/>
                        </a:spcAft>
                        <a:buNone/>
                      </a:pPr>
                      <a:r>
                        <a:rPr lang="fr-FR" sz="1600" b="0" i="0" u="none" strike="noStrike" cap="none" dirty="0">
                          <a:solidFill>
                            <a:schemeClr val="dk1"/>
                          </a:solidFill>
                          <a:latin typeface="+mn-lt"/>
                          <a:ea typeface="Arial"/>
                          <a:cs typeface="Arial"/>
                          <a:sym typeface="Arial"/>
                        </a:rPr>
                        <a:t>Election des éco-délégués</a:t>
                      </a:r>
                      <a:endParaRPr sz="1600" b="0" i="0" u="none" strike="noStrike" cap="none" dirty="0">
                        <a:solidFill>
                          <a:schemeClr val="dk1"/>
                        </a:solidFill>
                        <a:latin typeface="+mn-lt"/>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None/>
                      </a:pPr>
                      <a:r>
                        <a:rPr lang="fr-FR" sz="1600" u="none" strike="noStrike" cap="none" dirty="0">
                          <a:latin typeface="+mn-lt"/>
                        </a:rPr>
                        <a:t>Eco délégués primaire</a:t>
                      </a:r>
                      <a:endParaRPr sz="1600" u="none" strike="noStrike" cap="none" dirty="0">
                        <a:latin typeface="+mn-lt"/>
                      </a:endParaRPr>
                    </a:p>
                  </a:txBody>
                  <a:tcPr marL="91450" marR="91450" marT="45725" marB="45725"/>
                </a:tc>
                <a:extLst>
                  <a:ext uri="{0D108BD9-81ED-4DB2-BD59-A6C34878D82A}">
                    <a16:rowId xmlns:a16="http://schemas.microsoft.com/office/drawing/2014/main" val="1297503580"/>
                  </a:ext>
                </a:extLst>
              </a:tr>
              <a:tr h="370850">
                <a:tc>
                  <a:txBody>
                    <a:bodyPr/>
                    <a:lstStyle/>
                    <a:p>
                      <a:pPr marL="0" marR="0" lvl="0" indent="0" algn="l" rtl="0">
                        <a:lnSpc>
                          <a:spcPct val="100000"/>
                        </a:lnSpc>
                        <a:spcBef>
                          <a:spcPts val="0"/>
                        </a:spcBef>
                        <a:spcAft>
                          <a:spcPts val="0"/>
                        </a:spcAft>
                        <a:buNone/>
                      </a:pPr>
                      <a:r>
                        <a:rPr lang="fr-FR" sz="1600" u="none" strike="noStrike" cap="none" dirty="0">
                          <a:latin typeface="+mn-lt"/>
                          <a:ea typeface="Arial"/>
                          <a:cs typeface="Arial"/>
                          <a:sym typeface="Arial"/>
                        </a:rPr>
                        <a:t>Beau Vallon, ramassage déchets 6eme</a:t>
                      </a:r>
                      <a:endParaRPr sz="1600" dirty="0">
                        <a:latin typeface="+mn-lt"/>
                      </a:endParaRPr>
                    </a:p>
                  </a:txBody>
                  <a:tcPr marL="22850" marR="22850" marT="0" marB="0" anchor="b"/>
                </a:tc>
                <a:tc>
                  <a:txBody>
                    <a:bodyPr/>
                    <a:lstStyle/>
                    <a:p>
                      <a:pPr marL="0" marR="0" lvl="0" indent="0" algn="l" rtl="0">
                        <a:lnSpc>
                          <a:spcPct val="100000"/>
                        </a:lnSpc>
                        <a:spcBef>
                          <a:spcPts val="0"/>
                        </a:spcBef>
                        <a:spcAft>
                          <a:spcPts val="0"/>
                        </a:spcAft>
                        <a:buNone/>
                      </a:pPr>
                      <a:r>
                        <a:rPr lang="fr-FR" sz="1600" u="none" strike="noStrike" cap="none" dirty="0">
                          <a:latin typeface="+mn-lt"/>
                        </a:rPr>
                        <a:t>Tri des déchets : plastique et canettes à revendre</a:t>
                      </a:r>
                    </a:p>
                  </a:txBody>
                  <a:tcPr marL="91450" marR="91450" marT="45725" marB="45725"/>
                </a:tc>
                <a:extLst>
                  <a:ext uri="{0D108BD9-81ED-4DB2-BD59-A6C34878D82A}">
                    <a16:rowId xmlns:a16="http://schemas.microsoft.com/office/drawing/2014/main" val="3648282738"/>
                  </a:ext>
                </a:extLst>
              </a:tr>
              <a:tr h="370850">
                <a:tc>
                  <a:txBody>
                    <a:bodyPr/>
                    <a:lstStyle/>
                    <a:p>
                      <a:pPr marL="0" marR="0" lvl="0" indent="0" algn="l" rtl="0">
                        <a:lnSpc>
                          <a:spcPct val="100000"/>
                        </a:lnSpc>
                        <a:spcBef>
                          <a:spcPts val="0"/>
                        </a:spcBef>
                        <a:spcAft>
                          <a:spcPts val="0"/>
                        </a:spcAft>
                        <a:buNone/>
                      </a:pPr>
                      <a:endParaRPr sz="1600" i="1" u="sng" dirty="0">
                        <a:latin typeface="+mn-lt"/>
                      </a:endParaRPr>
                    </a:p>
                  </a:txBody>
                  <a:tcPr marL="22850" marR="22850" marT="0" marB="0" anchor="b"/>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fr-FR" sz="1600" u="none" strike="noStrike" cap="none" dirty="0">
                          <a:latin typeface="+mn-lt"/>
                        </a:rPr>
                        <a:t>Jardin pédagogique en lien avec le programme</a:t>
                      </a:r>
                    </a:p>
                  </a:txBody>
                  <a:tcPr marL="91450" marR="91450" marT="45725" marB="45725"/>
                </a:tc>
                <a:extLst>
                  <a:ext uri="{0D108BD9-81ED-4DB2-BD59-A6C34878D82A}">
                    <a16:rowId xmlns:a16="http://schemas.microsoft.com/office/drawing/2014/main" val="4116684112"/>
                  </a:ext>
                </a:extLst>
              </a:tr>
            </a:tbl>
          </a:graphicData>
        </a:graphic>
      </p:graphicFrame>
    </p:spTree>
    <p:extLst>
      <p:ext uri="{BB962C8B-B14F-4D97-AF65-F5344CB8AC3E}">
        <p14:creationId xmlns:p14="http://schemas.microsoft.com/office/powerpoint/2010/main" val="20142763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18"/>
          <p:cNvSpPr txBox="1">
            <a:spLocks noGrp="1"/>
          </p:cNvSpPr>
          <p:nvPr>
            <p:ph type="ctrTitle"/>
          </p:nvPr>
        </p:nvSpPr>
        <p:spPr>
          <a:xfrm>
            <a:off x="2424906" y="1451727"/>
            <a:ext cx="7342188" cy="2219195"/>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rgbClr val="3F3F3F"/>
              </a:buClr>
              <a:buSzPts val="4800"/>
              <a:buFont typeface="Lustria"/>
              <a:buNone/>
            </a:pPr>
            <a:r>
              <a:rPr lang="fr-FR" sz="4800" dirty="0"/>
              <a:t>Merci pour votre attention</a:t>
            </a:r>
            <a:br>
              <a:rPr lang="fr-FR" sz="4800" dirty="0"/>
            </a:br>
            <a:r>
              <a:rPr lang="fr-FR" sz="4800" dirty="0"/>
              <a:t>fin à 17h30</a:t>
            </a:r>
            <a:br>
              <a:rPr lang="fr-FR" sz="4800" dirty="0"/>
            </a:br>
            <a:endParaRPr sz="4800" i="1" dirty="0"/>
          </a:p>
        </p:txBody>
      </p:sp>
      <p:pic>
        <p:nvPicPr>
          <p:cNvPr id="276" name="Google Shape;276;p18"/>
          <p:cNvPicPr preferRelativeResize="0"/>
          <p:nvPr/>
        </p:nvPicPr>
        <p:blipFill rotWithShape="1">
          <a:blip r:embed="rId3">
            <a:alphaModFix/>
          </a:blip>
          <a:srcRect/>
          <a:stretch/>
        </p:blipFill>
        <p:spPr>
          <a:xfrm>
            <a:off x="5334144" y="3555537"/>
            <a:ext cx="1697999" cy="1727211"/>
          </a:xfrm>
          <a:prstGeom prst="rect">
            <a:avLst/>
          </a:prstGeom>
          <a:noFill/>
          <a:ln>
            <a:noFill/>
          </a:ln>
        </p:spPr>
      </p:pic>
      <p:pic>
        <p:nvPicPr>
          <p:cNvPr id="277" name="Google Shape;277;p18" descr="Capture d’écran 2018-08-01 à 14.54.31.png"/>
          <p:cNvPicPr preferRelativeResize="0"/>
          <p:nvPr/>
        </p:nvPicPr>
        <p:blipFill rotWithShape="1">
          <a:blip r:embed="rId4">
            <a:alphaModFix/>
          </a:blip>
          <a:srcRect/>
          <a:stretch/>
        </p:blipFill>
        <p:spPr>
          <a:xfrm>
            <a:off x="2686889" y="4087805"/>
            <a:ext cx="1860379" cy="998359"/>
          </a:xfrm>
          <a:prstGeom prst="rect">
            <a:avLst/>
          </a:prstGeom>
          <a:noFill/>
          <a:ln>
            <a:noFill/>
          </a:ln>
        </p:spPr>
      </p:pic>
      <p:pic>
        <p:nvPicPr>
          <p:cNvPr id="278" name="Google Shape;278;p18"/>
          <p:cNvPicPr preferRelativeResize="0"/>
          <p:nvPr/>
        </p:nvPicPr>
        <p:blipFill rotWithShape="1">
          <a:blip r:embed="rId5">
            <a:alphaModFix/>
          </a:blip>
          <a:srcRect/>
          <a:stretch/>
        </p:blipFill>
        <p:spPr>
          <a:xfrm>
            <a:off x="7819019" y="3795222"/>
            <a:ext cx="1464269" cy="1379384"/>
          </a:xfrm>
          <a:prstGeom prst="rect">
            <a:avLst/>
          </a:prstGeom>
          <a:noFill/>
          <a:ln>
            <a:noFill/>
          </a:ln>
        </p:spPr>
      </p:pic>
    </p:spTree>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14236</TotalTime>
  <Words>1102</Words>
  <Application>Microsoft Office PowerPoint</Application>
  <PresentationFormat>Grand écran</PresentationFormat>
  <Paragraphs>158</Paragraphs>
  <Slides>12</Slides>
  <Notes>12</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12</vt:i4>
      </vt:variant>
    </vt:vector>
  </HeadingPairs>
  <TitlesOfParts>
    <vt:vector size="18" baseType="lpstr">
      <vt:lpstr>Arial</vt:lpstr>
      <vt:lpstr>Calibri</vt:lpstr>
      <vt:lpstr>Calibri Light</vt:lpstr>
      <vt:lpstr>Lustria</vt:lpstr>
      <vt:lpstr>Noto Sans Symbols</vt:lpstr>
      <vt:lpstr>Thème Office</vt:lpstr>
      <vt:lpstr>Comité d’Education à la Santé, à la citoyenneté et à l’environnement #1 19/11/2024 Début à : 16h15</vt:lpstr>
      <vt:lpstr>Ordre du jour</vt:lpstr>
      <vt:lpstr>1.Installation : composition</vt:lpstr>
      <vt:lpstr>1.Installation : attributions</vt:lpstr>
      <vt:lpstr>Répartition par groupes de réflexion : recensement et propositions d’actions</vt:lpstr>
      <vt:lpstr>2.Recensements et Propositions des Missions et actions 2024-2025 : Citoyenneté</vt:lpstr>
      <vt:lpstr>2.Recensements et Propositions des Missions et actions 2024-2025 : Climat scolaire</vt:lpstr>
      <vt:lpstr>2. Recensements et Propositions des Missions et actions 2024-2025 : Education à la santé</vt:lpstr>
      <vt:lpstr>2.Recensements et Propositions des Missions et actions 2024-2025 : Education à la sexualité</vt:lpstr>
      <vt:lpstr>2.Recensements et Propositions des Missions et actions 2024-2025 : Conduites à risque </vt:lpstr>
      <vt:lpstr>2.Recensements et Propositions des Missions et actions 2024-2025 : Environnement</vt:lpstr>
      <vt:lpstr>Merci pour votre attention fin à 17h30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assistante</dc:creator>
  <cp:lastModifiedBy>assistante</cp:lastModifiedBy>
  <cp:revision>49</cp:revision>
  <cp:lastPrinted>2024-09-09T05:18:34Z</cp:lastPrinted>
  <dcterms:created xsi:type="dcterms:W3CDTF">2024-08-21T12:21:38Z</dcterms:created>
  <dcterms:modified xsi:type="dcterms:W3CDTF">2024-11-19T15:30:23Z</dcterms:modified>
</cp:coreProperties>
</file>