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Calisto MT" panose="02040603050505030304" pitchFamily="18" charset="0"/>
      <p:regular r:id="rId40"/>
      <p:bold r:id="rId41"/>
      <p:italic r:id="rId42"/>
      <p:boldItalic r:id="rId43"/>
    </p:embeddedFont>
    <p:embeddedFont>
      <p:font typeface="Courgette" panose="020B0604020202020204" charset="0"/>
      <p:regular r:id="rId44"/>
    </p:embeddedFont>
    <p:embeddedFont>
      <p:font typeface="Lustria" panose="020B0604020202020204" charset="0"/>
      <p:regular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ikHYjlszgeYnMZOw7eGjGLPK2P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76D22F-883F-4812-B6FA-5B0FCA34A91E}">
  <a:tblStyle styleId="{9F76D22F-883F-4812-B6FA-5B0FCA34A91E}" styleName="Table_0">
    <a:wholeTbl>
      <a:tcTxStyle b="off" i="off">
        <a:font>
          <a:latin typeface="Calisto MT"/>
          <a:ea typeface="Calisto MT"/>
          <a:cs typeface="Calisto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9E9"/>
          </a:solidFill>
        </a:fill>
      </a:tcStyle>
    </a:wholeTbl>
    <a:band1H>
      <a:tcTxStyle b="off" i="off"/>
      <a:tcStyle>
        <a:tcBdr/>
        <a:fill>
          <a:solidFill>
            <a:srgbClr val="CED0D1"/>
          </a:solidFill>
        </a:fill>
      </a:tcStyle>
    </a:band1H>
    <a:band2H>
      <a:tcTxStyle b="off" i="off"/>
      <a:tcStyle>
        <a:tcBdr/>
      </a:tcStyle>
    </a:band2H>
    <a:band1V>
      <a:tcTxStyle b="off" i="off"/>
      <a:tcStyle>
        <a:tcBdr/>
        <a:fill>
          <a:solidFill>
            <a:srgbClr val="CED0D1"/>
          </a:solidFill>
        </a:fill>
      </a:tcStyle>
    </a:band1V>
    <a:band2V>
      <a:tcTxStyle b="off" i="off"/>
      <a:tcStyle>
        <a:tcBdr/>
      </a:tcStyle>
    </a:band2V>
    <a:lastCol>
      <a:tcTxStyle b="on" i="off">
        <a:font>
          <a:latin typeface="Calisto MT"/>
          <a:ea typeface="Calisto MT"/>
          <a:cs typeface="Calisto MT"/>
        </a:font>
        <a:schemeClr val="lt1"/>
      </a:tcTxStyle>
      <a:tcStyle>
        <a:tcBdr/>
        <a:fill>
          <a:solidFill>
            <a:schemeClr val="accent1"/>
          </a:solidFill>
        </a:fill>
      </a:tcStyle>
    </a:lastCol>
    <a:firstCol>
      <a:tcTxStyle b="on" i="off">
        <a:font>
          <a:latin typeface="Calisto MT"/>
          <a:ea typeface="Calisto MT"/>
          <a:cs typeface="Calisto MT"/>
        </a:font>
        <a:schemeClr val="lt1"/>
      </a:tcTxStyle>
      <a:tcStyle>
        <a:tcBdr/>
        <a:fill>
          <a:solidFill>
            <a:schemeClr val="accent1"/>
          </a:solidFill>
        </a:fill>
      </a:tcStyle>
    </a:firstCol>
    <a:lastRow>
      <a:tcTxStyle b="on" i="off">
        <a:font>
          <a:latin typeface="Calisto MT"/>
          <a:ea typeface="Calisto MT"/>
          <a:cs typeface="Calisto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sto MT"/>
          <a:ea typeface="Calisto MT"/>
          <a:cs typeface="Calisto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94DA6EE-372B-42B0-8E76-66103372482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81935" autoAdjust="0"/>
  </p:normalViewPr>
  <p:slideViewPr>
    <p:cSldViewPr snapToGrid="0">
      <p:cViewPr varScale="1">
        <p:scale>
          <a:sx n="68" d="100"/>
          <a:sy n="68" d="100"/>
        </p:scale>
        <p:origin x="1685"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13" name="Google Shape;21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220" name="Google Shape;220;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326" name="Google Shape;3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CG</a:t>
            </a:r>
            <a:endParaRPr/>
          </a:p>
        </p:txBody>
      </p:sp>
      <p:sp>
        <p:nvSpPr>
          <p:cNvPr id="332" name="Google Shape;332;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Frédéric</a:t>
            </a:r>
            <a:endParaRPr/>
          </a:p>
        </p:txBody>
      </p:sp>
      <p:sp>
        <p:nvSpPr>
          <p:cNvPr id="339" name="Google Shape;339;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Aurélia </a:t>
            </a:r>
            <a:endParaRPr/>
          </a:p>
        </p:txBody>
      </p:sp>
      <p:sp>
        <p:nvSpPr>
          <p:cNvPr id="347" name="Google Shape;3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Aurélia </a:t>
            </a:r>
            <a:endParaRPr/>
          </a:p>
        </p:txBody>
      </p:sp>
      <p:sp>
        <p:nvSpPr>
          <p:cNvPr id="354" name="Google Shape;35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Aurélia </a:t>
            </a:r>
            <a:endParaRPr/>
          </a:p>
        </p:txBody>
      </p:sp>
      <p:sp>
        <p:nvSpPr>
          <p:cNvPr id="361" name="Google Shape;361;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Aurélia </a:t>
            </a:r>
            <a:endParaRPr/>
          </a:p>
        </p:txBody>
      </p:sp>
      <p:sp>
        <p:nvSpPr>
          <p:cNvPr id="368" name="Google Shape;368;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FR"/>
              <a:t>Aurélia</a:t>
            </a:r>
            <a:endParaRPr/>
          </a:p>
        </p:txBody>
      </p:sp>
      <p:sp>
        <p:nvSpPr>
          <p:cNvPr id="376" name="Google Shape;376;p5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6" name="Google Shape;396;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9d4877ca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9d4877caef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g29d4877caef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fr-FR"/>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grpSp>
        <p:nvGrpSpPr>
          <p:cNvPr id="16" name="Google Shape;16;p20"/>
          <p:cNvGrpSpPr/>
          <p:nvPr/>
        </p:nvGrpSpPr>
        <p:grpSpPr>
          <a:xfrm>
            <a:off x="649164" y="411480"/>
            <a:ext cx="10893672" cy="6035040"/>
            <a:chOff x="486873" y="411480"/>
            <a:chExt cx="8170254" cy="6035040"/>
          </a:xfrm>
        </p:grpSpPr>
        <p:sp>
          <p:nvSpPr>
            <p:cNvPr id="17" name="Google Shape;17;p20"/>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sp>
          <p:nvSpPr>
            <p:cNvPr id="18" name="Google Shape;18;p20"/>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9" name="Google Shape;19;p20"/>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sp>
          <p:nvSpPr>
            <p:cNvPr id="20" name="Google Shape;20;p20"/>
            <p:cNvSpPr/>
            <p:nvPr/>
          </p:nvSpPr>
          <p:spPr>
            <a:xfrm>
              <a:off x="562843" y="457200"/>
              <a:ext cx="7982712" cy="25786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21" name="Google Shape;21;p20"/>
          <p:cNvSpPr txBox="1">
            <a:spLocks noGrp="1"/>
          </p:cNvSpPr>
          <p:nvPr>
            <p:ph type="ctrTitle"/>
          </p:nvPr>
        </p:nvSpPr>
        <p:spPr>
          <a:xfrm>
            <a:off x="1219200" y="1123950"/>
            <a:ext cx="9789584" cy="19240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a:solidFill>
                  <a:srgbClr val="3F3F3F"/>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ubTitle" idx="1"/>
          </p:nvPr>
        </p:nvSpPr>
        <p:spPr>
          <a:xfrm>
            <a:off x="1219200" y="3429000"/>
            <a:ext cx="9789584"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Clr>
                <a:srgbClr val="3F3F3F"/>
              </a:buClr>
              <a:buSzPts val="2000"/>
              <a:buFont typeface="Arial"/>
              <a:buNone/>
              <a:defRPr sz="2000">
                <a:solidFill>
                  <a:srgbClr val="3F3F3F"/>
                </a:solidFill>
                <a:latin typeface="Lustria"/>
                <a:ea typeface="Lustria"/>
                <a:cs typeface="Lustria"/>
                <a:sym typeface="Lustria"/>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23" name="Google Shape;23;p20"/>
          <p:cNvSpPr txBox="1">
            <a:spLocks noGrp="1"/>
          </p:cNvSpPr>
          <p:nvPr>
            <p:ph type="dt" idx="10"/>
          </p:nvPr>
        </p:nvSpPr>
        <p:spPr>
          <a:xfrm>
            <a:off x="764988"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0"/>
          <p:cNvSpPr txBox="1">
            <a:spLocks noGrp="1"/>
          </p:cNvSpPr>
          <p:nvPr>
            <p:ph type="ftr" idx="11"/>
          </p:nvPr>
        </p:nvSpPr>
        <p:spPr>
          <a:xfrm>
            <a:off x="7518400" y="6122894"/>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0"/>
          <p:cNvSpPr txBox="1">
            <a:spLocks noGrp="1"/>
          </p:cNvSpPr>
          <p:nvPr>
            <p:ph type="sldNum" idx="12"/>
          </p:nvPr>
        </p:nvSpPr>
        <p:spPr>
          <a:xfrm>
            <a:off x="5588000" y="6122895"/>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
        <p:cNvGrpSpPr/>
        <p:nvPr/>
      </p:nvGrpSpPr>
      <p:grpSpPr>
        <a:xfrm>
          <a:off x="0" y="0"/>
          <a:ext cx="0" cy="0"/>
          <a:chOff x="0" y="0"/>
          <a:chExt cx="0" cy="0"/>
        </a:xfrm>
      </p:grpSpPr>
      <p:grpSp>
        <p:nvGrpSpPr>
          <p:cNvPr id="27" name="Google Shape;27;p21"/>
          <p:cNvGrpSpPr/>
          <p:nvPr/>
        </p:nvGrpSpPr>
        <p:grpSpPr>
          <a:xfrm>
            <a:off x="243840" y="173699"/>
            <a:ext cx="11704320" cy="6510602"/>
            <a:chOff x="182880" y="173699"/>
            <a:chExt cx="8778240" cy="6510602"/>
          </a:xfrm>
        </p:grpSpPr>
        <p:sp>
          <p:nvSpPr>
            <p:cNvPr id="28" name="Google Shape;28;p2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29" name="Google Shape;29;p21"/>
            <p:cNvGrpSpPr/>
            <p:nvPr/>
          </p:nvGrpSpPr>
          <p:grpSpPr>
            <a:xfrm>
              <a:off x="256032" y="237744"/>
              <a:ext cx="8622792" cy="6364224"/>
              <a:chOff x="247157" y="247430"/>
              <a:chExt cx="8622792" cy="6364224"/>
            </a:xfrm>
          </p:grpSpPr>
          <p:sp>
            <p:nvSpPr>
              <p:cNvPr id="30" name="Google Shape;30;p2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31" name="Google Shape;31;p2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32" name="Google Shape;32;p21"/>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33" name="Google Shape;33;p21"/>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5" name="Google Shape;35;p2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e de titre avec image">
  <p:cSld name="Diapositive de titre avec image">
    <p:spTree>
      <p:nvGrpSpPr>
        <p:cNvPr id="1" name="Shape 38"/>
        <p:cNvGrpSpPr/>
        <p:nvPr/>
      </p:nvGrpSpPr>
      <p:grpSpPr>
        <a:xfrm>
          <a:off x="0" y="0"/>
          <a:ext cx="0" cy="0"/>
          <a:chOff x="0" y="0"/>
          <a:chExt cx="0" cy="0"/>
        </a:xfrm>
      </p:grpSpPr>
      <p:grpSp>
        <p:nvGrpSpPr>
          <p:cNvPr id="39" name="Google Shape;39;p22"/>
          <p:cNvGrpSpPr/>
          <p:nvPr/>
        </p:nvGrpSpPr>
        <p:grpSpPr>
          <a:xfrm>
            <a:off x="649164" y="411480"/>
            <a:ext cx="10893672" cy="6035040"/>
            <a:chOff x="486873" y="411480"/>
            <a:chExt cx="8170254" cy="6035040"/>
          </a:xfrm>
        </p:grpSpPr>
        <p:sp>
          <p:nvSpPr>
            <p:cNvPr id="40" name="Google Shape;40;p22"/>
            <p:cNvSpPr/>
            <p:nvPr/>
          </p:nvSpPr>
          <p:spPr>
            <a:xfrm>
              <a:off x="486873" y="411480"/>
              <a:ext cx="8170254" cy="6035040"/>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41" name="Google Shape;41;p22"/>
            <p:cNvGrpSpPr/>
            <p:nvPr/>
          </p:nvGrpSpPr>
          <p:grpSpPr>
            <a:xfrm>
              <a:off x="562842" y="475488"/>
              <a:ext cx="7982713" cy="5888736"/>
              <a:chOff x="562842" y="475488"/>
              <a:chExt cx="7982713" cy="5888736"/>
            </a:xfrm>
          </p:grpSpPr>
          <p:sp>
            <p:nvSpPr>
              <p:cNvPr id="42" name="Google Shape;42;p22"/>
              <p:cNvSpPr/>
              <p:nvPr/>
            </p:nvSpPr>
            <p:spPr>
              <a:xfrm>
                <a:off x="562843" y="475488"/>
                <a:ext cx="7982712" cy="5888736"/>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43" name="Google Shape;43;p22"/>
              <p:cNvCxnSpPr/>
              <p:nvPr/>
            </p:nvCxnSpPr>
            <p:spPr>
              <a:xfrm>
                <a:off x="562842" y="6133646"/>
                <a:ext cx="7982712" cy="1472"/>
              </a:xfrm>
              <a:prstGeom prst="straightConnector1">
                <a:avLst/>
              </a:prstGeom>
              <a:noFill/>
              <a:ln w="12700" cap="flat" cmpd="sng">
                <a:solidFill>
                  <a:srgbClr val="C6C5BC"/>
                </a:solidFill>
                <a:prstDash val="solid"/>
                <a:round/>
                <a:headEnd type="none" w="sm" len="sm"/>
                <a:tailEnd type="none" w="sm" len="sm"/>
              </a:ln>
            </p:spPr>
          </p:cxnSp>
          <p:cxnSp>
            <p:nvCxnSpPr>
              <p:cNvPr id="44" name="Google Shape;44;p22"/>
              <p:cNvCxnSpPr/>
              <p:nvPr/>
            </p:nvCxnSpPr>
            <p:spPr>
              <a:xfrm>
                <a:off x="562842" y="3427528"/>
                <a:ext cx="7982712" cy="1472"/>
              </a:xfrm>
              <a:prstGeom prst="straightConnector1">
                <a:avLst/>
              </a:prstGeom>
              <a:noFill/>
              <a:ln w="12700" cap="flat" cmpd="sng">
                <a:solidFill>
                  <a:srgbClr val="C6C5BC"/>
                </a:solidFill>
                <a:prstDash val="solid"/>
                <a:round/>
                <a:headEnd type="none" w="sm" len="sm"/>
                <a:tailEnd type="none" w="sm" len="sm"/>
              </a:ln>
            </p:spPr>
          </p:cxnSp>
        </p:grpSp>
      </p:grpSp>
      <p:sp>
        <p:nvSpPr>
          <p:cNvPr id="45" name="Google Shape;45;p22"/>
          <p:cNvSpPr txBox="1">
            <a:spLocks noGrp="1"/>
          </p:cNvSpPr>
          <p:nvPr>
            <p:ph type="ctrTitle"/>
          </p:nvPr>
        </p:nvSpPr>
        <p:spPr>
          <a:xfrm>
            <a:off x="1200151" y="3442448"/>
            <a:ext cx="9793816" cy="1532965"/>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3F3F3F"/>
              </a:buClr>
              <a:buSzPts val="5400"/>
              <a:buFont typeface="Lustria"/>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subTitle" idx="1"/>
          </p:nvPr>
        </p:nvSpPr>
        <p:spPr>
          <a:xfrm>
            <a:off x="1200151" y="5029200"/>
            <a:ext cx="9793816" cy="990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00"/>
              </a:spcBef>
              <a:spcAft>
                <a:spcPts val="0"/>
              </a:spcAft>
              <a:buSzPts val="2000"/>
              <a:buNone/>
              <a:defRPr sz="2000">
                <a:solidFill>
                  <a:srgbClr val="3F3F3F"/>
                </a:solidFill>
              </a:defRPr>
            </a:lvl1pPr>
            <a:lvl2pPr lvl="1" algn="ctr">
              <a:lnSpc>
                <a:spcPct val="100000"/>
              </a:lnSpc>
              <a:spcBef>
                <a:spcPts val="600"/>
              </a:spcBef>
              <a:spcAft>
                <a:spcPts val="0"/>
              </a:spcAft>
              <a:buSzPts val="2200"/>
              <a:buNone/>
              <a:defRPr>
                <a:solidFill>
                  <a:srgbClr val="888888"/>
                </a:solidFill>
              </a:defRPr>
            </a:lvl2pPr>
            <a:lvl3pPr lvl="2" algn="ctr">
              <a:lnSpc>
                <a:spcPct val="100000"/>
              </a:lnSpc>
              <a:spcBef>
                <a:spcPts val="600"/>
              </a:spcBef>
              <a:spcAft>
                <a:spcPts val="0"/>
              </a:spcAft>
              <a:buSzPts val="2000"/>
              <a:buNone/>
              <a:defRPr>
                <a:solidFill>
                  <a:srgbClr val="888888"/>
                </a:solidFill>
              </a:defRPr>
            </a:lvl3pPr>
            <a:lvl4pPr lvl="3" algn="ctr">
              <a:lnSpc>
                <a:spcPct val="100000"/>
              </a:lnSpc>
              <a:spcBef>
                <a:spcPts val="600"/>
              </a:spcBef>
              <a:spcAft>
                <a:spcPts val="0"/>
              </a:spcAft>
              <a:buSzPts val="1800"/>
              <a:buNone/>
              <a:defRPr>
                <a:solidFill>
                  <a:srgbClr val="888888"/>
                </a:solidFill>
              </a:defRPr>
            </a:lvl4pPr>
            <a:lvl5pPr lvl="4" algn="ctr">
              <a:lnSpc>
                <a:spcPct val="100000"/>
              </a:lnSpc>
              <a:spcBef>
                <a:spcPts val="600"/>
              </a:spcBef>
              <a:spcAft>
                <a:spcPts val="0"/>
              </a:spcAft>
              <a:buSzPts val="1800"/>
              <a:buNone/>
              <a:defRPr>
                <a:solidFill>
                  <a:srgbClr val="888888"/>
                </a:solidFill>
              </a:defRPr>
            </a:lvl5pPr>
            <a:lvl6pPr lvl="5" algn="ctr">
              <a:lnSpc>
                <a:spcPct val="100000"/>
              </a:lnSpc>
              <a:spcBef>
                <a:spcPts val="360"/>
              </a:spcBef>
              <a:spcAft>
                <a:spcPts val="0"/>
              </a:spcAft>
              <a:buSzPts val="1800"/>
              <a:buNone/>
              <a:defRPr>
                <a:solidFill>
                  <a:srgbClr val="888888"/>
                </a:solidFill>
              </a:defRPr>
            </a:lvl6pPr>
            <a:lvl7pPr lvl="6" algn="ctr">
              <a:lnSpc>
                <a:spcPct val="100000"/>
              </a:lnSpc>
              <a:spcBef>
                <a:spcPts val="360"/>
              </a:spcBef>
              <a:spcAft>
                <a:spcPts val="0"/>
              </a:spcAft>
              <a:buSzPts val="1800"/>
              <a:buNone/>
              <a:defRPr>
                <a:solidFill>
                  <a:srgbClr val="888888"/>
                </a:solidFill>
              </a:defRPr>
            </a:lvl7pPr>
            <a:lvl8pPr lvl="7" algn="ctr">
              <a:lnSpc>
                <a:spcPct val="100000"/>
              </a:lnSpc>
              <a:spcBef>
                <a:spcPts val="360"/>
              </a:spcBef>
              <a:spcAft>
                <a:spcPts val="0"/>
              </a:spcAft>
              <a:buSzPts val="1800"/>
              <a:buNone/>
              <a:defRPr>
                <a:solidFill>
                  <a:srgbClr val="888888"/>
                </a:solidFill>
              </a:defRPr>
            </a:lvl8pPr>
            <a:lvl9pPr lvl="8" algn="ctr">
              <a:lnSpc>
                <a:spcPct val="100000"/>
              </a:lnSpc>
              <a:spcBef>
                <a:spcPts val="360"/>
              </a:spcBef>
              <a:spcAft>
                <a:spcPts val="0"/>
              </a:spcAft>
              <a:buSzPts val="1800"/>
              <a:buNone/>
              <a:defRPr>
                <a:solidFill>
                  <a:srgbClr val="888888"/>
                </a:solidFill>
              </a:defRPr>
            </a:lvl9pPr>
          </a:lstStyle>
          <a:p>
            <a:endParaRPr/>
          </a:p>
        </p:txBody>
      </p:sp>
      <p:sp>
        <p:nvSpPr>
          <p:cNvPr id="47" name="Google Shape;47;p22"/>
          <p:cNvSpPr txBox="1">
            <a:spLocks noGrp="1"/>
          </p:cNvSpPr>
          <p:nvPr>
            <p:ph type="dt" idx="10"/>
          </p:nvPr>
        </p:nvSpPr>
        <p:spPr>
          <a:xfrm>
            <a:off x="759012" y="6122895"/>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7518400" y="612440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a:spLocks noGrp="1"/>
          </p:cNvSpPr>
          <p:nvPr>
            <p:ph type="pic" idx="2"/>
          </p:nvPr>
        </p:nvSpPr>
        <p:spPr>
          <a:xfrm>
            <a:off x="848657" y="533401"/>
            <a:ext cx="10448544" cy="28289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tête de section" type="secHead">
  <p:cSld name="SECTION_HEADER">
    <p:spTree>
      <p:nvGrpSpPr>
        <p:cNvPr id="1" name="Shape 50"/>
        <p:cNvGrpSpPr/>
        <p:nvPr/>
      </p:nvGrpSpPr>
      <p:grpSpPr>
        <a:xfrm>
          <a:off x="0" y="0"/>
          <a:ext cx="0" cy="0"/>
          <a:chOff x="0" y="0"/>
          <a:chExt cx="0" cy="0"/>
        </a:xfrm>
      </p:grpSpPr>
      <p:grpSp>
        <p:nvGrpSpPr>
          <p:cNvPr id="51" name="Google Shape;51;p23"/>
          <p:cNvGrpSpPr/>
          <p:nvPr/>
        </p:nvGrpSpPr>
        <p:grpSpPr>
          <a:xfrm>
            <a:off x="243840" y="173699"/>
            <a:ext cx="11704320" cy="6510602"/>
            <a:chOff x="182880" y="173699"/>
            <a:chExt cx="8778240" cy="6510602"/>
          </a:xfrm>
        </p:grpSpPr>
        <p:sp>
          <p:nvSpPr>
            <p:cNvPr id="52" name="Google Shape;52;p2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53" name="Google Shape;53;p23"/>
            <p:cNvGrpSpPr/>
            <p:nvPr/>
          </p:nvGrpSpPr>
          <p:grpSpPr>
            <a:xfrm>
              <a:off x="256032" y="237744"/>
              <a:ext cx="8622792" cy="6364224"/>
              <a:chOff x="247157" y="247430"/>
              <a:chExt cx="8622792" cy="6364224"/>
            </a:xfrm>
          </p:grpSpPr>
          <p:sp>
            <p:nvSpPr>
              <p:cNvPr id="54" name="Google Shape;54;p2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55" name="Google Shape;55;p2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56" name="Google Shape;56;p23"/>
          <p:cNvSpPr txBox="1">
            <a:spLocks noGrp="1"/>
          </p:cNvSpPr>
          <p:nvPr>
            <p:ph type="title"/>
          </p:nvPr>
        </p:nvSpPr>
        <p:spPr>
          <a:xfrm>
            <a:off x="1200151" y="1371600"/>
            <a:ext cx="9793816" cy="1676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3F3F3F"/>
              </a:buClr>
              <a:buSzPts val="5400"/>
              <a:buFont typeface="Lustria"/>
              <a:buNone/>
              <a:defRPr sz="5400" b="0" i="0" cap="none">
                <a:solidFill>
                  <a:srgbClr val="3F3F3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body" idx="1"/>
          </p:nvPr>
        </p:nvSpPr>
        <p:spPr>
          <a:xfrm>
            <a:off x="1200151" y="3134567"/>
            <a:ext cx="9793816"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00"/>
              </a:spcBef>
              <a:spcAft>
                <a:spcPts val="0"/>
              </a:spcAft>
              <a:buSzPts val="2000"/>
              <a:buNone/>
              <a:defRPr sz="2000">
                <a:solidFill>
                  <a:srgbClr val="3F3F3F"/>
                </a:solidFill>
              </a:defRPr>
            </a:lvl1pPr>
            <a:lvl2pPr marL="914400" lvl="1" indent="-228600" algn="l">
              <a:lnSpc>
                <a:spcPct val="100000"/>
              </a:lnSpc>
              <a:spcBef>
                <a:spcPts val="600"/>
              </a:spcBef>
              <a:spcAft>
                <a:spcPts val="0"/>
              </a:spcAft>
              <a:buSzPts val="1800"/>
              <a:buNone/>
              <a:defRPr sz="1800">
                <a:solidFill>
                  <a:srgbClr val="888888"/>
                </a:solidFill>
              </a:defRPr>
            </a:lvl2pPr>
            <a:lvl3pPr marL="1371600" lvl="2" indent="-228600" algn="l">
              <a:lnSpc>
                <a:spcPct val="100000"/>
              </a:lnSpc>
              <a:spcBef>
                <a:spcPts val="600"/>
              </a:spcBef>
              <a:spcAft>
                <a:spcPts val="0"/>
              </a:spcAft>
              <a:buSzPts val="1600"/>
              <a:buNone/>
              <a:defRPr sz="1600">
                <a:solidFill>
                  <a:srgbClr val="888888"/>
                </a:solidFill>
              </a:defRPr>
            </a:lvl3pPr>
            <a:lvl4pPr marL="1828800" lvl="3" indent="-228600" algn="l">
              <a:lnSpc>
                <a:spcPct val="100000"/>
              </a:lnSpc>
              <a:spcBef>
                <a:spcPts val="600"/>
              </a:spcBef>
              <a:spcAft>
                <a:spcPts val="0"/>
              </a:spcAft>
              <a:buSzPts val="1400"/>
              <a:buNone/>
              <a:defRPr sz="1400">
                <a:solidFill>
                  <a:srgbClr val="888888"/>
                </a:solidFill>
              </a:defRPr>
            </a:lvl4pPr>
            <a:lvl5pPr marL="2286000" lvl="4" indent="-228600" algn="l">
              <a:lnSpc>
                <a:spcPct val="100000"/>
              </a:lnSpc>
              <a:spcBef>
                <a:spcPts val="600"/>
              </a:spcBef>
              <a:spcAft>
                <a:spcPts val="0"/>
              </a:spcAft>
              <a:buSzPts val="1400"/>
              <a:buNone/>
              <a:defRPr sz="1400">
                <a:solidFill>
                  <a:srgbClr val="888888"/>
                </a:solidFill>
              </a:defRPr>
            </a:lvl5pPr>
            <a:lvl6pPr marL="2743200" lvl="5" indent="-228600" algn="l">
              <a:lnSpc>
                <a:spcPct val="100000"/>
              </a:lnSpc>
              <a:spcBef>
                <a:spcPts val="280"/>
              </a:spcBef>
              <a:spcAft>
                <a:spcPts val="0"/>
              </a:spcAft>
              <a:buSzPts val="1400"/>
              <a:buNone/>
              <a:defRPr sz="1400">
                <a:solidFill>
                  <a:srgbClr val="888888"/>
                </a:solidFill>
              </a:defRPr>
            </a:lvl6pPr>
            <a:lvl7pPr marL="3200400" lvl="6" indent="-228600" algn="l">
              <a:lnSpc>
                <a:spcPct val="100000"/>
              </a:lnSpc>
              <a:spcBef>
                <a:spcPts val="280"/>
              </a:spcBef>
              <a:spcAft>
                <a:spcPts val="0"/>
              </a:spcAft>
              <a:buSzPts val="1400"/>
              <a:buNone/>
              <a:defRPr sz="1400">
                <a:solidFill>
                  <a:srgbClr val="888888"/>
                </a:solidFill>
              </a:defRPr>
            </a:lvl7pPr>
            <a:lvl8pPr marL="3657600" lvl="7" indent="-228600" algn="l">
              <a:lnSpc>
                <a:spcPct val="100000"/>
              </a:lnSpc>
              <a:spcBef>
                <a:spcPts val="280"/>
              </a:spcBef>
              <a:spcAft>
                <a:spcPts val="0"/>
              </a:spcAft>
              <a:buSzPts val="1400"/>
              <a:buNone/>
              <a:defRPr sz="1400">
                <a:solidFill>
                  <a:srgbClr val="888888"/>
                </a:solidFill>
              </a:defRPr>
            </a:lvl8pPr>
            <a:lvl9pPr marL="4114800" lvl="8" indent="-228600" algn="l">
              <a:lnSpc>
                <a:spcPct val="100000"/>
              </a:lnSpc>
              <a:spcBef>
                <a:spcPts val="280"/>
              </a:spcBef>
              <a:spcAft>
                <a:spcPts val="0"/>
              </a:spcAft>
              <a:buSzPts val="1400"/>
              <a:buNone/>
              <a:defRPr sz="1400">
                <a:solidFill>
                  <a:srgbClr val="888888"/>
                </a:solidFill>
              </a:defRPr>
            </a:lvl9pPr>
          </a:lstStyle>
          <a:p>
            <a:endParaRPr/>
          </a:p>
        </p:txBody>
      </p:sp>
      <p:sp>
        <p:nvSpPr>
          <p:cNvPr id="58" name="Google Shape;58;p2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61"/>
        <p:cNvGrpSpPr/>
        <p:nvPr/>
      </p:nvGrpSpPr>
      <p:grpSpPr>
        <a:xfrm>
          <a:off x="0" y="0"/>
          <a:ext cx="0" cy="0"/>
          <a:chOff x="0" y="0"/>
          <a:chExt cx="0" cy="0"/>
        </a:xfrm>
      </p:grpSpPr>
      <p:grpSp>
        <p:nvGrpSpPr>
          <p:cNvPr id="62" name="Google Shape;62;p24"/>
          <p:cNvGrpSpPr/>
          <p:nvPr/>
        </p:nvGrpSpPr>
        <p:grpSpPr>
          <a:xfrm>
            <a:off x="243840" y="173699"/>
            <a:ext cx="11704320" cy="6510602"/>
            <a:chOff x="182880" y="173699"/>
            <a:chExt cx="8778240" cy="6510602"/>
          </a:xfrm>
        </p:grpSpPr>
        <p:sp>
          <p:nvSpPr>
            <p:cNvPr id="63" name="Google Shape;63;p24"/>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64" name="Google Shape;64;p24"/>
            <p:cNvGrpSpPr/>
            <p:nvPr/>
          </p:nvGrpSpPr>
          <p:grpSpPr>
            <a:xfrm>
              <a:off x="256032" y="237744"/>
              <a:ext cx="8622792" cy="6364224"/>
              <a:chOff x="247157" y="247430"/>
              <a:chExt cx="8622792" cy="6364224"/>
            </a:xfrm>
          </p:grpSpPr>
          <p:sp>
            <p:nvSpPr>
              <p:cNvPr id="65" name="Google Shape;65;p24"/>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66" name="Google Shape;66;p24"/>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67" name="Google Shape;67;p24"/>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68" name="Google Shape;68;p2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1200148"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0" name="Google Shape;70;p24"/>
          <p:cNvSpPr txBox="1">
            <a:spLocks noGrp="1"/>
          </p:cNvSpPr>
          <p:nvPr>
            <p:ph type="body" idx="2"/>
          </p:nvPr>
        </p:nvSpPr>
        <p:spPr>
          <a:xfrm>
            <a:off x="6197599" y="2147889"/>
            <a:ext cx="4754880" cy="3927475"/>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1" name="Google Shape;71;p24"/>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74"/>
        <p:cNvGrpSpPr/>
        <p:nvPr/>
      </p:nvGrpSpPr>
      <p:grpSpPr>
        <a:xfrm>
          <a:off x="0" y="0"/>
          <a:ext cx="0" cy="0"/>
          <a:chOff x="0" y="0"/>
          <a:chExt cx="0" cy="0"/>
        </a:xfrm>
      </p:grpSpPr>
      <p:grpSp>
        <p:nvGrpSpPr>
          <p:cNvPr id="75" name="Google Shape;75;p25"/>
          <p:cNvGrpSpPr/>
          <p:nvPr/>
        </p:nvGrpSpPr>
        <p:grpSpPr>
          <a:xfrm>
            <a:off x="243840" y="173699"/>
            <a:ext cx="11704320" cy="6510602"/>
            <a:chOff x="182880" y="173699"/>
            <a:chExt cx="8778240" cy="6510602"/>
          </a:xfrm>
        </p:grpSpPr>
        <p:grpSp>
          <p:nvGrpSpPr>
            <p:cNvPr id="76" name="Google Shape;76;p25"/>
            <p:cNvGrpSpPr/>
            <p:nvPr/>
          </p:nvGrpSpPr>
          <p:grpSpPr>
            <a:xfrm>
              <a:off x="182880" y="173699"/>
              <a:ext cx="8778240" cy="6510602"/>
              <a:chOff x="182880" y="173699"/>
              <a:chExt cx="8778240" cy="6510602"/>
            </a:xfrm>
          </p:grpSpPr>
          <p:sp>
            <p:nvSpPr>
              <p:cNvPr id="77" name="Google Shape;77;p25"/>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78" name="Google Shape;78;p25"/>
              <p:cNvGrpSpPr/>
              <p:nvPr/>
            </p:nvGrpSpPr>
            <p:grpSpPr>
              <a:xfrm>
                <a:off x="256032" y="237744"/>
                <a:ext cx="8622792" cy="6364224"/>
                <a:chOff x="247157" y="247430"/>
                <a:chExt cx="8622792" cy="6364224"/>
              </a:xfrm>
            </p:grpSpPr>
            <p:sp>
              <p:nvSpPr>
                <p:cNvPr id="79" name="Google Shape;79;p25"/>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80" name="Google Shape;80;p25"/>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81" name="Google Shape;81;p25"/>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cxnSp>
          <p:nvCxnSpPr>
            <p:cNvPr id="82" name="Google Shape;82;p25"/>
            <p:cNvCxnSpPr/>
            <p:nvPr/>
          </p:nvCxnSpPr>
          <p:spPr>
            <a:xfrm rot="-5400000" flipH="1">
              <a:off x="2217480" y="4026438"/>
              <a:ext cx="4711326" cy="2286"/>
            </a:xfrm>
            <a:prstGeom prst="straightConnector1">
              <a:avLst/>
            </a:prstGeom>
            <a:noFill/>
            <a:ln w="12700" cap="flat" cmpd="sng">
              <a:solidFill>
                <a:srgbClr val="C6C5BC"/>
              </a:solidFill>
              <a:prstDash val="solid"/>
              <a:round/>
              <a:headEnd type="none" w="sm" len="sm"/>
              <a:tailEnd type="none" w="sm" len="sm"/>
            </a:ln>
          </p:spPr>
        </p:cxnSp>
      </p:grpSp>
      <p:sp>
        <p:nvSpPr>
          <p:cNvPr id="83" name="Google Shape;83;p2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4800"/>
              <a:buFont typeface="Lust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5"/>
          <p:cNvSpPr txBox="1">
            <a:spLocks noGrp="1"/>
          </p:cNvSpPr>
          <p:nvPr>
            <p:ph type="body" idx="1"/>
          </p:nvPr>
        </p:nvSpPr>
        <p:spPr>
          <a:xfrm>
            <a:off x="843068"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5" name="Google Shape;85;p25"/>
          <p:cNvSpPr txBox="1">
            <a:spLocks noGrp="1"/>
          </p:cNvSpPr>
          <p:nvPr>
            <p:ph type="body" idx="2"/>
          </p:nvPr>
        </p:nvSpPr>
        <p:spPr>
          <a:xfrm>
            <a:off x="843068"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6" name="Google Shape;86;p25"/>
          <p:cNvSpPr txBox="1">
            <a:spLocks noGrp="1"/>
          </p:cNvSpPr>
          <p:nvPr>
            <p:ph type="body" idx="3"/>
          </p:nvPr>
        </p:nvSpPr>
        <p:spPr>
          <a:xfrm>
            <a:off x="6594052" y="1708991"/>
            <a:ext cx="4754880" cy="832503"/>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00"/>
              </a:spcBef>
              <a:spcAft>
                <a:spcPts val="0"/>
              </a:spcAft>
              <a:buSzPts val="2800"/>
              <a:buNone/>
              <a:defRPr sz="2800" b="0"/>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87" name="Google Shape;87;p25"/>
          <p:cNvSpPr txBox="1">
            <a:spLocks noGrp="1"/>
          </p:cNvSpPr>
          <p:nvPr>
            <p:ph type="body" idx="4"/>
          </p:nvPr>
        </p:nvSpPr>
        <p:spPr>
          <a:xfrm>
            <a:off x="6594052" y="2590801"/>
            <a:ext cx="4754880" cy="3484562"/>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2000"/>
              </a:spcBef>
              <a:spcAft>
                <a:spcPts val="0"/>
              </a:spcAft>
              <a:buSzPts val="2000"/>
              <a:buChar char="•"/>
              <a:defRPr sz="2000"/>
            </a:lvl1pPr>
            <a:lvl2pPr marL="914400" lvl="1" indent="-342900" algn="l">
              <a:lnSpc>
                <a:spcPct val="100000"/>
              </a:lnSpc>
              <a:spcBef>
                <a:spcPts val="600"/>
              </a:spcBef>
              <a:spcAft>
                <a:spcPts val="0"/>
              </a:spcAft>
              <a:buSzPts val="1800"/>
              <a:buChar char="•"/>
              <a:defRPr sz="1800"/>
            </a:lvl2pPr>
            <a:lvl3pPr marL="1371600" lvl="2" indent="-342900" algn="l">
              <a:lnSpc>
                <a:spcPct val="100000"/>
              </a:lnSpc>
              <a:spcBef>
                <a:spcPts val="600"/>
              </a:spcBef>
              <a:spcAft>
                <a:spcPts val="0"/>
              </a:spcAft>
              <a:buSzPts val="1800"/>
              <a:buChar char="•"/>
              <a:defRPr sz="18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88" name="Google Shape;88;p25"/>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5"/>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91"/>
        <p:cNvGrpSpPr/>
        <p:nvPr/>
      </p:nvGrpSpPr>
      <p:grpSpPr>
        <a:xfrm>
          <a:off x="0" y="0"/>
          <a:ext cx="0" cy="0"/>
          <a:chOff x="0" y="0"/>
          <a:chExt cx="0" cy="0"/>
        </a:xfrm>
      </p:grpSpPr>
      <p:grpSp>
        <p:nvGrpSpPr>
          <p:cNvPr id="92" name="Google Shape;92;p26"/>
          <p:cNvGrpSpPr/>
          <p:nvPr/>
        </p:nvGrpSpPr>
        <p:grpSpPr>
          <a:xfrm>
            <a:off x="243840" y="173699"/>
            <a:ext cx="11704320" cy="6510602"/>
            <a:chOff x="182880" y="173699"/>
            <a:chExt cx="8778240" cy="6510602"/>
          </a:xfrm>
        </p:grpSpPr>
        <p:sp>
          <p:nvSpPr>
            <p:cNvPr id="93" name="Google Shape;93;p26"/>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94" name="Google Shape;94;p26"/>
            <p:cNvGrpSpPr/>
            <p:nvPr/>
          </p:nvGrpSpPr>
          <p:grpSpPr>
            <a:xfrm>
              <a:off x="256032" y="237744"/>
              <a:ext cx="8622792" cy="6364224"/>
              <a:chOff x="247157" y="247430"/>
              <a:chExt cx="8622792" cy="6364224"/>
            </a:xfrm>
          </p:grpSpPr>
          <p:sp>
            <p:nvSpPr>
              <p:cNvPr id="95" name="Google Shape;95;p26"/>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96" name="Google Shape;96;p26"/>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97" name="Google Shape;97;p26"/>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98" name="Google Shape;98;p2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6"/>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6"/>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6"/>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02"/>
        <p:cNvGrpSpPr/>
        <p:nvPr/>
      </p:nvGrpSpPr>
      <p:grpSpPr>
        <a:xfrm>
          <a:off x="0" y="0"/>
          <a:ext cx="0" cy="0"/>
          <a:chOff x="0" y="0"/>
          <a:chExt cx="0" cy="0"/>
        </a:xfrm>
      </p:grpSpPr>
      <p:grpSp>
        <p:nvGrpSpPr>
          <p:cNvPr id="103" name="Google Shape;103;p27"/>
          <p:cNvGrpSpPr/>
          <p:nvPr/>
        </p:nvGrpSpPr>
        <p:grpSpPr>
          <a:xfrm>
            <a:off x="243840" y="173699"/>
            <a:ext cx="11704320" cy="6510602"/>
            <a:chOff x="182880" y="173699"/>
            <a:chExt cx="8778240" cy="6510602"/>
          </a:xfrm>
        </p:grpSpPr>
        <p:sp>
          <p:nvSpPr>
            <p:cNvPr id="104" name="Google Shape;104;p27"/>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05" name="Google Shape;105;p27"/>
            <p:cNvGrpSpPr/>
            <p:nvPr/>
          </p:nvGrpSpPr>
          <p:grpSpPr>
            <a:xfrm>
              <a:off x="256032" y="237744"/>
              <a:ext cx="8622792" cy="6364224"/>
              <a:chOff x="247157" y="247430"/>
              <a:chExt cx="8622792" cy="6364224"/>
            </a:xfrm>
          </p:grpSpPr>
          <p:sp>
            <p:nvSpPr>
              <p:cNvPr id="106" name="Google Shape;106;p27"/>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07" name="Google Shape;107;p27"/>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08" name="Google Shape;108;p27"/>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7"/>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7"/>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11"/>
        <p:cNvGrpSpPr/>
        <p:nvPr/>
      </p:nvGrpSpPr>
      <p:grpSpPr>
        <a:xfrm>
          <a:off x="0" y="0"/>
          <a:ext cx="0" cy="0"/>
          <a:chOff x="0" y="0"/>
          <a:chExt cx="0" cy="0"/>
        </a:xfrm>
      </p:grpSpPr>
      <p:grpSp>
        <p:nvGrpSpPr>
          <p:cNvPr id="112" name="Google Shape;112;p28"/>
          <p:cNvGrpSpPr/>
          <p:nvPr/>
        </p:nvGrpSpPr>
        <p:grpSpPr>
          <a:xfrm>
            <a:off x="243840" y="173699"/>
            <a:ext cx="11704320" cy="6510602"/>
            <a:chOff x="182880" y="173699"/>
            <a:chExt cx="8778240" cy="6510602"/>
          </a:xfrm>
        </p:grpSpPr>
        <p:grpSp>
          <p:nvGrpSpPr>
            <p:cNvPr id="113" name="Google Shape;113;p28"/>
            <p:cNvGrpSpPr/>
            <p:nvPr/>
          </p:nvGrpSpPr>
          <p:grpSpPr>
            <a:xfrm>
              <a:off x="182880" y="173699"/>
              <a:ext cx="8778240" cy="6510602"/>
              <a:chOff x="182880" y="173699"/>
              <a:chExt cx="8778240" cy="6510602"/>
            </a:xfrm>
          </p:grpSpPr>
          <p:sp>
            <p:nvSpPr>
              <p:cNvPr id="114" name="Google Shape;114;p28"/>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15" name="Google Shape;115;p28"/>
              <p:cNvGrpSpPr/>
              <p:nvPr/>
            </p:nvGrpSpPr>
            <p:grpSpPr>
              <a:xfrm>
                <a:off x="256032" y="237744"/>
                <a:ext cx="8622792" cy="6364224"/>
                <a:chOff x="247157" y="247430"/>
                <a:chExt cx="8622792" cy="6364224"/>
              </a:xfrm>
            </p:grpSpPr>
            <p:sp>
              <p:nvSpPr>
                <p:cNvPr id="116" name="Google Shape;116;p28"/>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17" name="Google Shape;117;p28"/>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18" name="Google Shape;118;p28"/>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19" name="Google Shape;119;p28"/>
          <p:cNvSpPr txBox="1">
            <a:spLocks noGrp="1"/>
          </p:cNvSpPr>
          <p:nvPr>
            <p:ph type="title"/>
          </p:nvPr>
        </p:nvSpPr>
        <p:spPr>
          <a:xfrm>
            <a:off x="706967" y="1169892"/>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8"/>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21" name="Google Shape;121;p28"/>
          <p:cNvSpPr txBox="1">
            <a:spLocks noGrp="1"/>
          </p:cNvSpPr>
          <p:nvPr>
            <p:ph type="body" idx="2"/>
          </p:nvPr>
        </p:nvSpPr>
        <p:spPr>
          <a:xfrm>
            <a:off x="706967" y="2147889"/>
            <a:ext cx="4011084" cy="32623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22" name="Google Shape;122;p28"/>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28"/>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u, image et légende">
  <p:cSld name="Contenu, image et légende">
    <p:spTree>
      <p:nvGrpSpPr>
        <p:cNvPr id="1" name="Shape 125"/>
        <p:cNvGrpSpPr/>
        <p:nvPr/>
      </p:nvGrpSpPr>
      <p:grpSpPr>
        <a:xfrm>
          <a:off x="0" y="0"/>
          <a:ext cx="0" cy="0"/>
          <a:chOff x="0" y="0"/>
          <a:chExt cx="0" cy="0"/>
        </a:xfrm>
      </p:grpSpPr>
      <p:grpSp>
        <p:nvGrpSpPr>
          <p:cNvPr id="126" name="Google Shape;126;p29"/>
          <p:cNvGrpSpPr/>
          <p:nvPr/>
        </p:nvGrpSpPr>
        <p:grpSpPr>
          <a:xfrm>
            <a:off x="243840" y="173699"/>
            <a:ext cx="11704320" cy="6510602"/>
            <a:chOff x="182880" y="173699"/>
            <a:chExt cx="8778240" cy="6510602"/>
          </a:xfrm>
        </p:grpSpPr>
        <p:grpSp>
          <p:nvGrpSpPr>
            <p:cNvPr id="127" name="Google Shape;127;p29"/>
            <p:cNvGrpSpPr/>
            <p:nvPr/>
          </p:nvGrpSpPr>
          <p:grpSpPr>
            <a:xfrm>
              <a:off x="182880" y="173699"/>
              <a:ext cx="8778240" cy="6510602"/>
              <a:chOff x="182880" y="173699"/>
              <a:chExt cx="8778240" cy="6510602"/>
            </a:xfrm>
          </p:grpSpPr>
          <p:grpSp>
            <p:nvGrpSpPr>
              <p:cNvPr id="128" name="Google Shape;128;p29"/>
              <p:cNvGrpSpPr/>
              <p:nvPr/>
            </p:nvGrpSpPr>
            <p:grpSpPr>
              <a:xfrm>
                <a:off x="182880" y="173699"/>
                <a:ext cx="8778240" cy="6510602"/>
                <a:chOff x="182880" y="173699"/>
                <a:chExt cx="8778240" cy="6510602"/>
              </a:xfrm>
            </p:grpSpPr>
            <p:sp>
              <p:nvSpPr>
                <p:cNvPr id="129" name="Google Shape;129;p29"/>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30" name="Google Shape;130;p29"/>
                <p:cNvGrpSpPr/>
                <p:nvPr/>
              </p:nvGrpSpPr>
              <p:grpSpPr>
                <a:xfrm>
                  <a:off x="256032" y="237744"/>
                  <a:ext cx="8622792" cy="6364224"/>
                  <a:chOff x="247157" y="247430"/>
                  <a:chExt cx="8622792" cy="6364224"/>
                </a:xfrm>
              </p:grpSpPr>
              <p:sp>
                <p:nvSpPr>
                  <p:cNvPr id="131" name="Google Shape;131;p29"/>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32" name="Google Shape;132;p29"/>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33" name="Google Shape;133;p29"/>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4" name="Google Shape;134;p29"/>
            <p:cNvSpPr/>
            <p:nvPr/>
          </p:nvSpPr>
          <p:spPr>
            <a:xfrm rot="10800000">
              <a:off x="258763" y="1594462"/>
              <a:ext cx="357530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35" name="Google Shape;135;p29"/>
          <p:cNvSpPr txBox="1">
            <a:spLocks noGrp="1"/>
          </p:cNvSpPr>
          <p:nvPr>
            <p:ph type="title"/>
          </p:nvPr>
        </p:nvSpPr>
        <p:spPr>
          <a:xfrm>
            <a:off x="706967" y="1694329"/>
            <a:ext cx="4011084"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9"/>
          <p:cNvSpPr txBox="1">
            <a:spLocks noGrp="1"/>
          </p:cNvSpPr>
          <p:nvPr>
            <p:ph type="body" idx="1"/>
          </p:nvPr>
        </p:nvSpPr>
        <p:spPr>
          <a:xfrm>
            <a:off x="5771092" y="609601"/>
            <a:ext cx="5486400" cy="546576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2000"/>
              </a:spcBef>
              <a:spcAft>
                <a:spcPts val="0"/>
              </a:spcAft>
              <a:buSzPts val="2400"/>
              <a:buChar char="•"/>
              <a:defRPr sz="2400"/>
            </a:lvl1pPr>
            <a:lvl2pPr marL="914400" lvl="1" indent="-368300" algn="l">
              <a:lnSpc>
                <a:spcPct val="100000"/>
              </a:lnSpc>
              <a:spcBef>
                <a:spcPts val="600"/>
              </a:spcBef>
              <a:spcAft>
                <a:spcPts val="0"/>
              </a:spcAft>
              <a:buSzPts val="2200"/>
              <a:buChar char="•"/>
              <a:defRPr sz="2200"/>
            </a:lvl2pPr>
            <a:lvl3pPr marL="1371600" lvl="2" indent="-355600" algn="l">
              <a:lnSpc>
                <a:spcPct val="100000"/>
              </a:lnSpc>
              <a:spcBef>
                <a:spcPts val="600"/>
              </a:spcBef>
              <a:spcAft>
                <a:spcPts val="0"/>
              </a:spcAft>
              <a:buSzPts val="2000"/>
              <a:buChar char="•"/>
              <a:defRPr sz="2000"/>
            </a:lvl3pPr>
            <a:lvl4pPr marL="1828800" lvl="3" indent="-342900" algn="l">
              <a:lnSpc>
                <a:spcPct val="100000"/>
              </a:lnSpc>
              <a:spcBef>
                <a:spcPts val="600"/>
              </a:spcBef>
              <a:spcAft>
                <a:spcPts val="0"/>
              </a:spcAft>
              <a:buSzPts val="1800"/>
              <a:buChar char="•"/>
              <a:defRPr sz="1800"/>
            </a:lvl4pPr>
            <a:lvl5pPr marL="2286000" lvl="4" indent="-342900" algn="l">
              <a:lnSpc>
                <a:spcPct val="100000"/>
              </a:lnSpc>
              <a:spcBef>
                <a:spcPts val="60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137" name="Google Shape;137;p29"/>
          <p:cNvSpPr txBox="1">
            <a:spLocks noGrp="1"/>
          </p:cNvSpPr>
          <p:nvPr>
            <p:ph type="body" idx="2"/>
          </p:nvPr>
        </p:nvSpPr>
        <p:spPr>
          <a:xfrm>
            <a:off x="706967" y="2672323"/>
            <a:ext cx="4011084" cy="340304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38" name="Google Shape;138;p2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
        <p:nvSpPr>
          <p:cNvPr id="141" name="Google Shape;141;p29"/>
          <p:cNvSpPr>
            <a:spLocks noGrp="1"/>
          </p:cNvSpPr>
          <p:nvPr>
            <p:ph type="pic" idx="3"/>
          </p:nvPr>
        </p:nvSpPr>
        <p:spPr>
          <a:xfrm>
            <a:off x="470523" y="310123"/>
            <a:ext cx="4531783" cy="1204912"/>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42"/>
        <p:cNvGrpSpPr/>
        <p:nvPr/>
      </p:nvGrpSpPr>
      <p:grpSpPr>
        <a:xfrm>
          <a:off x="0" y="0"/>
          <a:ext cx="0" cy="0"/>
          <a:chOff x="0" y="0"/>
          <a:chExt cx="0" cy="0"/>
        </a:xfrm>
      </p:grpSpPr>
      <p:grpSp>
        <p:nvGrpSpPr>
          <p:cNvPr id="143" name="Google Shape;143;p30"/>
          <p:cNvGrpSpPr/>
          <p:nvPr/>
        </p:nvGrpSpPr>
        <p:grpSpPr>
          <a:xfrm>
            <a:off x="243840" y="173699"/>
            <a:ext cx="11704320" cy="6510602"/>
            <a:chOff x="182880" y="173699"/>
            <a:chExt cx="8778240" cy="6510602"/>
          </a:xfrm>
        </p:grpSpPr>
        <p:grpSp>
          <p:nvGrpSpPr>
            <p:cNvPr id="144" name="Google Shape;144;p30"/>
            <p:cNvGrpSpPr/>
            <p:nvPr/>
          </p:nvGrpSpPr>
          <p:grpSpPr>
            <a:xfrm>
              <a:off x="182880" y="173699"/>
              <a:ext cx="8778240" cy="6510602"/>
              <a:chOff x="182880" y="173699"/>
              <a:chExt cx="8778240" cy="6510602"/>
            </a:xfrm>
          </p:grpSpPr>
          <p:sp>
            <p:nvSpPr>
              <p:cNvPr id="145" name="Google Shape;145;p30"/>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46" name="Google Shape;146;p30"/>
              <p:cNvGrpSpPr/>
              <p:nvPr/>
            </p:nvGrpSpPr>
            <p:grpSpPr>
              <a:xfrm>
                <a:off x="256032" y="237744"/>
                <a:ext cx="8622792" cy="6364224"/>
                <a:chOff x="247157" y="247430"/>
                <a:chExt cx="8622792" cy="6364224"/>
              </a:xfrm>
            </p:grpSpPr>
            <p:sp>
              <p:nvSpPr>
                <p:cNvPr id="147" name="Google Shape;147;p30"/>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48" name="Google Shape;148;p30"/>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49" name="Google Shape;149;p30"/>
            <p:cNvSpPr/>
            <p:nvPr/>
          </p:nvSpPr>
          <p:spPr>
            <a:xfrm rot="5400000">
              <a:off x="801086"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50" name="Google Shape;150;p30"/>
          <p:cNvSpPr txBox="1">
            <a:spLocks noGrp="1"/>
          </p:cNvSpPr>
          <p:nvPr>
            <p:ph type="title"/>
          </p:nvPr>
        </p:nvSpPr>
        <p:spPr>
          <a:xfrm>
            <a:off x="707136" y="1691640"/>
            <a:ext cx="4011168" cy="914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2800"/>
              <a:buFont typeface="Lustria"/>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0"/>
          <p:cNvSpPr>
            <a:spLocks noGrp="1"/>
          </p:cNvSpPr>
          <p:nvPr>
            <p:ph type="pic" idx="2"/>
          </p:nvPr>
        </p:nvSpPr>
        <p:spPr>
          <a:xfrm>
            <a:off x="5784745" y="612775"/>
            <a:ext cx="5486400" cy="5468112"/>
          </a:xfrm>
          <a:prstGeom prst="rect">
            <a:avLst/>
          </a:prstGeom>
          <a:noFill/>
          <a:ln>
            <a:noFill/>
          </a:ln>
        </p:spPr>
      </p:sp>
      <p:sp>
        <p:nvSpPr>
          <p:cNvPr id="152" name="Google Shape;152;p30"/>
          <p:cNvSpPr txBox="1">
            <a:spLocks noGrp="1"/>
          </p:cNvSpPr>
          <p:nvPr>
            <p:ph type="body" idx="1"/>
          </p:nvPr>
        </p:nvSpPr>
        <p:spPr>
          <a:xfrm>
            <a:off x="707136" y="2670048"/>
            <a:ext cx="4011168" cy="34015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600"/>
              </a:spcBef>
              <a:spcAft>
                <a:spcPts val="0"/>
              </a:spcAft>
              <a:buSzPts val="1600"/>
              <a:buNone/>
              <a:defRPr sz="16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53" name="Google Shape;153;p30"/>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0"/>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30"/>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u-dessus de légende">
  <p:cSld name="Image au-dessus de légende">
    <p:spTree>
      <p:nvGrpSpPr>
        <p:cNvPr id="1" name="Shape 156"/>
        <p:cNvGrpSpPr/>
        <p:nvPr/>
      </p:nvGrpSpPr>
      <p:grpSpPr>
        <a:xfrm>
          <a:off x="0" y="0"/>
          <a:ext cx="0" cy="0"/>
          <a:chOff x="0" y="0"/>
          <a:chExt cx="0" cy="0"/>
        </a:xfrm>
      </p:grpSpPr>
      <p:grpSp>
        <p:nvGrpSpPr>
          <p:cNvPr id="157" name="Google Shape;157;p31"/>
          <p:cNvGrpSpPr/>
          <p:nvPr/>
        </p:nvGrpSpPr>
        <p:grpSpPr>
          <a:xfrm>
            <a:off x="243840" y="173699"/>
            <a:ext cx="11704320" cy="6510602"/>
            <a:chOff x="182880" y="173699"/>
            <a:chExt cx="8778240" cy="6510602"/>
          </a:xfrm>
        </p:grpSpPr>
        <p:grpSp>
          <p:nvGrpSpPr>
            <p:cNvPr id="158" name="Google Shape;158;p31"/>
            <p:cNvGrpSpPr/>
            <p:nvPr/>
          </p:nvGrpSpPr>
          <p:grpSpPr>
            <a:xfrm>
              <a:off x="182880" y="173699"/>
              <a:ext cx="8778240" cy="6510602"/>
              <a:chOff x="182880" y="173699"/>
              <a:chExt cx="8778240" cy="6510602"/>
            </a:xfrm>
          </p:grpSpPr>
          <p:sp>
            <p:nvSpPr>
              <p:cNvPr id="159" name="Google Shape;159;p31"/>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60" name="Google Shape;160;p31"/>
              <p:cNvGrpSpPr/>
              <p:nvPr/>
            </p:nvGrpSpPr>
            <p:grpSpPr>
              <a:xfrm>
                <a:off x="256032" y="237744"/>
                <a:ext cx="8622792" cy="6364224"/>
                <a:chOff x="247157" y="247430"/>
                <a:chExt cx="8622792" cy="6364224"/>
              </a:xfrm>
            </p:grpSpPr>
            <p:sp>
              <p:nvSpPr>
                <p:cNvPr id="161" name="Google Shape;161;p31"/>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62" name="Google Shape;162;p31"/>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63" name="Google Shape;163;p31"/>
            <p:cNvSpPr/>
            <p:nvPr/>
          </p:nvSpPr>
          <p:spPr>
            <a:xfrm>
              <a:off x="256032" y="42031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64" name="Google Shape;164;p31"/>
          <p:cNvSpPr txBox="1">
            <a:spLocks noGrp="1"/>
          </p:cNvSpPr>
          <p:nvPr>
            <p:ph type="title"/>
          </p:nvPr>
        </p:nvSpPr>
        <p:spPr>
          <a:xfrm>
            <a:off x="707136" y="4287820"/>
            <a:ext cx="10695969" cy="91619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3F3F3F"/>
              </a:buClr>
              <a:buSzPts val="3600"/>
              <a:buFont typeface="Lustria"/>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31"/>
          <p:cNvSpPr>
            <a:spLocks noGrp="1"/>
          </p:cNvSpPr>
          <p:nvPr>
            <p:ph type="pic" idx="2"/>
          </p:nvPr>
        </p:nvSpPr>
        <p:spPr>
          <a:xfrm>
            <a:off x="475129" y="331694"/>
            <a:ext cx="11228832" cy="3783106"/>
          </a:xfrm>
          <a:prstGeom prst="rect">
            <a:avLst/>
          </a:prstGeom>
          <a:noFill/>
          <a:ln>
            <a:noFill/>
          </a:ln>
        </p:spPr>
      </p:sp>
      <p:sp>
        <p:nvSpPr>
          <p:cNvPr id="166" name="Google Shape;166;p31"/>
          <p:cNvSpPr txBox="1">
            <a:spLocks noGrp="1"/>
          </p:cNvSpPr>
          <p:nvPr>
            <p:ph type="body" idx="1"/>
          </p:nvPr>
        </p:nvSpPr>
        <p:spPr>
          <a:xfrm>
            <a:off x="707136" y="5271248"/>
            <a:ext cx="10695969" cy="101301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800"/>
              <a:buNone/>
              <a:defRPr sz="1800">
                <a:solidFill>
                  <a:srgbClr val="3F3F3F"/>
                </a:solidFill>
                <a:latin typeface="Lustria"/>
                <a:ea typeface="Lustria"/>
                <a:cs typeface="Lustria"/>
                <a:sym typeface="Lustria"/>
              </a:defRPr>
            </a:lvl1pPr>
            <a:lvl2pPr marL="914400" lvl="1" indent="-228600" algn="l">
              <a:lnSpc>
                <a:spcPct val="100000"/>
              </a:lnSpc>
              <a:spcBef>
                <a:spcPts val="600"/>
              </a:spcBef>
              <a:spcAft>
                <a:spcPts val="0"/>
              </a:spcAft>
              <a:buSzPts val="1200"/>
              <a:buNone/>
              <a:defRPr sz="1200"/>
            </a:lvl2pPr>
            <a:lvl3pPr marL="1371600" lvl="2" indent="-228600" algn="l">
              <a:lnSpc>
                <a:spcPct val="100000"/>
              </a:lnSpc>
              <a:spcBef>
                <a:spcPts val="600"/>
              </a:spcBef>
              <a:spcAft>
                <a:spcPts val="0"/>
              </a:spcAft>
              <a:buSzPts val="1000"/>
              <a:buNone/>
              <a:defRPr sz="1000"/>
            </a:lvl3pPr>
            <a:lvl4pPr marL="1828800" lvl="3" indent="-228600" algn="l">
              <a:lnSpc>
                <a:spcPct val="100000"/>
              </a:lnSpc>
              <a:spcBef>
                <a:spcPts val="600"/>
              </a:spcBef>
              <a:spcAft>
                <a:spcPts val="0"/>
              </a:spcAft>
              <a:buSzPts val="900"/>
              <a:buNone/>
              <a:defRPr sz="900"/>
            </a:lvl4pPr>
            <a:lvl5pPr marL="2286000" lvl="4" indent="-228600" algn="l">
              <a:lnSpc>
                <a:spcPct val="100000"/>
              </a:lnSpc>
              <a:spcBef>
                <a:spcPts val="60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167" name="Google Shape;167;p31"/>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31"/>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31"/>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70"/>
        <p:cNvGrpSpPr/>
        <p:nvPr/>
      </p:nvGrpSpPr>
      <p:grpSpPr>
        <a:xfrm>
          <a:off x="0" y="0"/>
          <a:ext cx="0" cy="0"/>
          <a:chOff x="0" y="0"/>
          <a:chExt cx="0" cy="0"/>
        </a:xfrm>
      </p:grpSpPr>
      <p:grpSp>
        <p:nvGrpSpPr>
          <p:cNvPr id="171" name="Google Shape;171;p32"/>
          <p:cNvGrpSpPr/>
          <p:nvPr/>
        </p:nvGrpSpPr>
        <p:grpSpPr>
          <a:xfrm>
            <a:off x="243840" y="173699"/>
            <a:ext cx="11704320" cy="6510602"/>
            <a:chOff x="182880" y="173699"/>
            <a:chExt cx="8778240" cy="6510602"/>
          </a:xfrm>
        </p:grpSpPr>
        <p:sp>
          <p:nvSpPr>
            <p:cNvPr id="172" name="Google Shape;172;p32"/>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73" name="Google Shape;173;p32"/>
            <p:cNvGrpSpPr/>
            <p:nvPr/>
          </p:nvGrpSpPr>
          <p:grpSpPr>
            <a:xfrm>
              <a:off x="256032" y="237744"/>
              <a:ext cx="8622792" cy="6364224"/>
              <a:chOff x="247157" y="247430"/>
              <a:chExt cx="8622792" cy="6364224"/>
            </a:xfrm>
          </p:grpSpPr>
          <p:sp>
            <p:nvSpPr>
              <p:cNvPr id="174" name="Google Shape;174;p32"/>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75" name="Google Shape;175;p32"/>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sp>
            <p:nvSpPr>
              <p:cNvPr id="176" name="Google Shape;176;p32"/>
              <p:cNvSpPr/>
              <p:nvPr/>
            </p:nvSpPr>
            <p:spPr>
              <a:xfrm>
                <a:off x="247157" y="1612392"/>
                <a:ext cx="8622792"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grpSp>
      <p:sp>
        <p:nvSpPr>
          <p:cNvPr id="177" name="Google Shape;177;p3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2"/>
          <p:cNvSpPr txBox="1">
            <a:spLocks noGrp="1"/>
          </p:cNvSpPr>
          <p:nvPr>
            <p:ph type="body" idx="1"/>
          </p:nvPr>
        </p:nvSpPr>
        <p:spPr>
          <a:xfrm rot="5400000">
            <a:off x="4131099" y="-797347"/>
            <a:ext cx="3931920" cy="9793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79" name="Google Shape;179;p32"/>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32"/>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2"/>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82"/>
        <p:cNvGrpSpPr/>
        <p:nvPr/>
      </p:nvGrpSpPr>
      <p:grpSpPr>
        <a:xfrm>
          <a:off x="0" y="0"/>
          <a:ext cx="0" cy="0"/>
          <a:chOff x="0" y="0"/>
          <a:chExt cx="0" cy="0"/>
        </a:xfrm>
      </p:grpSpPr>
      <p:grpSp>
        <p:nvGrpSpPr>
          <p:cNvPr id="183" name="Google Shape;183;p33"/>
          <p:cNvGrpSpPr/>
          <p:nvPr/>
        </p:nvGrpSpPr>
        <p:grpSpPr>
          <a:xfrm>
            <a:off x="243840" y="173699"/>
            <a:ext cx="11704320" cy="6510602"/>
            <a:chOff x="182880" y="173699"/>
            <a:chExt cx="8778240" cy="6510602"/>
          </a:xfrm>
        </p:grpSpPr>
        <p:grpSp>
          <p:nvGrpSpPr>
            <p:cNvPr id="184" name="Google Shape;184;p33"/>
            <p:cNvGrpSpPr/>
            <p:nvPr/>
          </p:nvGrpSpPr>
          <p:grpSpPr>
            <a:xfrm>
              <a:off x="182880" y="173699"/>
              <a:ext cx="8778240" cy="6510602"/>
              <a:chOff x="182880" y="173699"/>
              <a:chExt cx="8778240" cy="6510602"/>
            </a:xfrm>
          </p:grpSpPr>
          <p:sp>
            <p:nvSpPr>
              <p:cNvPr id="185" name="Google Shape;185;p33"/>
              <p:cNvSpPr/>
              <p:nvPr/>
            </p:nvSpPr>
            <p:spPr>
              <a:xfrm>
                <a:off x="182880" y="173699"/>
                <a:ext cx="8778240" cy="6510602"/>
              </a:xfrm>
              <a:prstGeom prst="rect">
                <a:avLst/>
              </a:prstGeom>
              <a:solidFill>
                <a:srgbClr val="F2F2F2"/>
              </a:solidFill>
              <a:ln>
                <a:noFill/>
              </a:ln>
              <a:effectLst>
                <a:outerShdw blurRad="63500" sx="101000" sy="101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nvGrpSpPr>
              <p:cNvPr id="186" name="Google Shape;186;p33"/>
              <p:cNvGrpSpPr/>
              <p:nvPr/>
            </p:nvGrpSpPr>
            <p:grpSpPr>
              <a:xfrm>
                <a:off x="256032" y="237744"/>
                <a:ext cx="8622792" cy="6364224"/>
                <a:chOff x="247157" y="247430"/>
                <a:chExt cx="8622792" cy="6364224"/>
              </a:xfrm>
            </p:grpSpPr>
            <p:sp>
              <p:nvSpPr>
                <p:cNvPr id="187" name="Google Shape;187;p33"/>
                <p:cNvSpPr/>
                <p:nvPr/>
              </p:nvSpPr>
              <p:spPr>
                <a:xfrm>
                  <a:off x="247157" y="247430"/>
                  <a:ext cx="8622792" cy="6364224"/>
                </a:xfrm>
                <a:prstGeom prst="rect">
                  <a:avLst/>
                </a:prstGeom>
                <a:noFill/>
                <a:ln w="12700"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cxnSp>
              <p:nvCxnSpPr>
                <p:cNvPr id="188" name="Google Shape;188;p33"/>
                <p:cNvCxnSpPr/>
                <p:nvPr/>
              </p:nvCxnSpPr>
              <p:spPr>
                <a:xfrm>
                  <a:off x="247157" y="6389024"/>
                  <a:ext cx="8622792" cy="1588"/>
                </a:xfrm>
                <a:prstGeom prst="straightConnector1">
                  <a:avLst/>
                </a:prstGeom>
                <a:noFill/>
                <a:ln w="12700" cap="flat" cmpd="sng">
                  <a:solidFill>
                    <a:srgbClr val="C6C5BC"/>
                  </a:solidFill>
                  <a:prstDash val="solid"/>
                  <a:round/>
                  <a:headEnd type="none" w="sm" len="sm"/>
                  <a:tailEnd type="none" w="sm" len="sm"/>
                </a:ln>
              </p:spPr>
            </p:cxnSp>
          </p:grpSp>
        </p:grpSp>
        <p:sp>
          <p:nvSpPr>
            <p:cNvPr id="189" name="Google Shape;189;p33"/>
            <p:cNvSpPr/>
            <p:nvPr/>
          </p:nvSpPr>
          <p:spPr>
            <a:xfrm rot="5400000">
              <a:off x="4242277" y="3274090"/>
              <a:ext cx="6135624" cy="64008"/>
            </a:xfrm>
            <a:prstGeom prst="rect">
              <a:avLst/>
            </a:prstGeom>
            <a:solidFill>
              <a:srgbClr val="C9D1D5"/>
            </a:solidFill>
            <a:ln w="9525" cap="flat" cmpd="sng">
              <a:solidFill>
                <a:srgbClr val="C6C5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stria"/>
                <a:ea typeface="Lustria"/>
                <a:cs typeface="Lustria"/>
                <a:sym typeface="Lustria"/>
              </a:endParaRPr>
            </a:p>
          </p:txBody>
        </p:sp>
      </p:grpSp>
      <p:sp>
        <p:nvSpPr>
          <p:cNvPr id="190" name="Google Shape;190;p33"/>
          <p:cNvSpPr txBox="1">
            <a:spLocks noGrp="1"/>
          </p:cNvSpPr>
          <p:nvPr>
            <p:ph type="title"/>
          </p:nvPr>
        </p:nvSpPr>
        <p:spPr>
          <a:xfrm rot="5400000">
            <a:off x="8041200" y="2423600"/>
            <a:ext cx="5516563" cy="188856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3F3F3F"/>
              </a:buClr>
              <a:buSzPts val="3600"/>
              <a:buFont typeface="Lustria"/>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3"/>
          <p:cNvSpPr txBox="1">
            <a:spLocks noGrp="1"/>
          </p:cNvSpPr>
          <p:nvPr>
            <p:ph type="body" idx="1"/>
          </p:nvPr>
        </p:nvSpPr>
        <p:spPr>
          <a:xfrm rot="5400000">
            <a:off x="2199200" y="-818636"/>
            <a:ext cx="5516563" cy="837303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0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92" name="Google Shape;192;p33"/>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3"/>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33"/>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F3F3F"/>
              </a:buClr>
              <a:buSzPts val="4800"/>
              <a:buFont typeface="Lustria"/>
              <a:buNone/>
              <a:defRPr sz="4800" b="0" i="0" u="none" strike="noStrike" cap="none">
                <a:solidFill>
                  <a:srgbClr val="3F3F3F"/>
                </a:solidFill>
                <a:latin typeface="Lustria"/>
                <a:ea typeface="Lustria"/>
                <a:cs typeface="Lustria"/>
                <a:sym typeface="Lust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2000"/>
              </a:spcBef>
              <a:spcAft>
                <a:spcPts val="0"/>
              </a:spcAft>
              <a:buClr>
                <a:srgbClr val="3F3F3F"/>
              </a:buClr>
              <a:buSzPts val="2400"/>
              <a:buFont typeface="Arial"/>
              <a:buChar char="•"/>
              <a:defRPr sz="2400" b="0" i="0" u="none" strike="noStrike" cap="none">
                <a:solidFill>
                  <a:srgbClr val="3F3F3F"/>
                </a:solidFill>
                <a:latin typeface="Lustria"/>
                <a:ea typeface="Lustria"/>
                <a:cs typeface="Lustria"/>
                <a:sym typeface="Lustria"/>
              </a:defRPr>
            </a:lvl1pPr>
            <a:lvl2pPr marL="914400" marR="0" lvl="1" indent="-368300" algn="l" rtl="0">
              <a:lnSpc>
                <a:spcPct val="100000"/>
              </a:lnSpc>
              <a:spcBef>
                <a:spcPts val="600"/>
              </a:spcBef>
              <a:spcAft>
                <a:spcPts val="0"/>
              </a:spcAft>
              <a:buClr>
                <a:srgbClr val="B0BBBF"/>
              </a:buClr>
              <a:buSzPts val="2200"/>
              <a:buFont typeface="Arial"/>
              <a:buChar char="•"/>
              <a:defRPr sz="2200" b="0" i="0" u="none" strike="noStrike" cap="none">
                <a:solidFill>
                  <a:srgbClr val="3F3F3F"/>
                </a:solidFill>
                <a:latin typeface="Lustria"/>
                <a:ea typeface="Lustria"/>
                <a:cs typeface="Lustria"/>
                <a:sym typeface="Lustria"/>
              </a:defRPr>
            </a:lvl2pPr>
            <a:lvl3pPr marL="1371600" marR="0" lvl="2" indent="-355600" algn="l" rtl="0">
              <a:lnSpc>
                <a:spcPct val="100000"/>
              </a:lnSpc>
              <a:spcBef>
                <a:spcPts val="600"/>
              </a:spcBef>
              <a:spcAft>
                <a:spcPts val="0"/>
              </a:spcAft>
              <a:buClr>
                <a:srgbClr val="3F3F3F"/>
              </a:buClr>
              <a:buSzPts val="2000"/>
              <a:buFont typeface="Arial"/>
              <a:buChar char="•"/>
              <a:defRPr sz="2000" b="0" i="0" u="none" strike="noStrike" cap="none">
                <a:solidFill>
                  <a:srgbClr val="3F3F3F"/>
                </a:solidFill>
                <a:latin typeface="Lustria"/>
                <a:ea typeface="Lustria"/>
                <a:cs typeface="Lustria"/>
                <a:sym typeface="Lustria"/>
              </a:defRPr>
            </a:lvl3pPr>
            <a:lvl4pPr marL="1828800" marR="0" lvl="3" indent="-342900" algn="l" rtl="0">
              <a:lnSpc>
                <a:spcPct val="100000"/>
              </a:lnSpc>
              <a:spcBef>
                <a:spcPts val="60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4pPr>
            <a:lvl5pPr marL="2286000" marR="0" lvl="4" indent="-342900" algn="l" rtl="0">
              <a:lnSpc>
                <a:spcPct val="100000"/>
              </a:lnSpc>
              <a:spcBef>
                <a:spcPts val="60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5pPr>
            <a:lvl6pPr marL="2743200" marR="0" lvl="5"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6pPr>
            <a:lvl7pPr marL="3200400" marR="0" lvl="6"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7pPr>
            <a:lvl8pPr marL="3657600" marR="0" lvl="7" indent="-342900" algn="l" rtl="0">
              <a:lnSpc>
                <a:spcPct val="100000"/>
              </a:lnSpc>
              <a:spcBef>
                <a:spcPts val="360"/>
              </a:spcBef>
              <a:spcAft>
                <a:spcPts val="0"/>
              </a:spcAft>
              <a:buClr>
                <a:srgbClr val="B0BBBF"/>
              </a:buClr>
              <a:buSzPts val="1800"/>
              <a:buFont typeface="Arial"/>
              <a:buChar char="•"/>
              <a:defRPr sz="1800" b="0" i="0" u="none" strike="noStrike" cap="none">
                <a:solidFill>
                  <a:srgbClr val="3F3F3F"/>
                </a:solidFill>
                <a:latin typeface="Lustria"/>
                <a:ea typeface="Lustria"/>
                <a:cs typeface="Lustria"/>
                <a:sym typeface="Lustria"/>
              </a:defRPr>
            </a:lvl8pPr>
            <a:lvl9pPr marL="4114800" marR="0" lvl="8"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Lustria"/>
                <a:ea typeface="Lustria"/>
                <a:cs typeface="Lustria"/>
                <a:sym typeface="Lustria"/>
              </a:defRPr>
            </a:lvl9pPr>
          </a:lstStyle>
          <a:p>
            <a:endParaRPr/>
          </a:p>
        </p:txBody>
      </p:sp>
      <p:sp>
        <p:nvSpPr>
          <p:cNvPr id="12" name="Google Shape;12;p19"/>
          <p:cNvSpPr txBox="1">
            <a:spLocks noGrp="1"/>
          </p:cNvSpPr>
          <p:nvPr>
            <p:ph type="dt" idx="10"/>
          </p:nvPr>
        </p:nvSpPr>
        <p:spPr>
          <a:xfrm>
            <a:off x="325120" y="6371592"/>
            <a:ext cx="2844800" cy="2593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3" name="Google Shape;13;p19"/>
          <p:cNvSpPr txBox="1">
            <a:spLocks noGrp="1"/>
          </p:cNvSpPr>
          <p:nvPr>
            <p:ph type="ftr" idx="11"/>
          </p:nvPr>
        </p:nvSpPr>
        <p:spPr>
          <a:xfrm>
            <a:off x="7945120" y="6371591"/>
            <a:ext cx="3860800" cy="25781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B0BBBF"/>
                </a:solidFill>
                <a:latin typeface="Courgette"/>
                <a:ea typeface="Courgette"/>
                <a:cs typeface="Courgette"/>
                <a:sym typeface="Courgett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stria"/>
                <a:ea typeface="Lustria"/>
                <a:cs typeface="Lustria"/>
                <a:sym typeface="Lustria"/>
              </a:defRPr>
            </a:lvl9pPr>
          </a:lstStyle>
          <a:p>
            <a:endParaRPr/>
          </a:p>
        </p:txBody>
      </p:sp>
      <p:sp>
        <p:nvSpPr>
          <p:cNvPr id="14" name="Google Shape;14;p19"/>
          <p:cNvSpPr txBox="1">
            <a:spLocks noGrp="1"/>
          </p:cNvSpPr>
          <p:nvPr>
            <p:ph type="sldNum" idx="12"/>
          </p:nvPr>
        </p:nvSpPr>
        <p:spPr>
          <a:xfrm>
            <a:off x="5588000" y="6356351"/>
            <a:ext cx="1016000" cy="271463"/>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B0BBBF"/>
                </a:solidFill>
                <a:latin typeface="Lustria"/>
                <a:ea typeface="Lustria"/>
                <a:cs typeface="Lustria"/>
                <a:sym typeface="Lustria"/>
              </a:defRPr>
            </a:lvl9pPr>
          </a:lstStyle>
          <a:p>
            <a:pPr marL="0" lvl="0" indent="0" algn="ctr" rtl="0">
              <a:spcBef>
                <a:spcPts val="0"/>
              </a:spcBef>
              <a:spcAft>
                <a:spcPts val="0"/>
              </a:spcAft>
              <a:buNone/>
            </a:pPr>
            <a:fld id="{00000000-1234-1234-1234-123412341234}" type="slidenum">
              <a:rPr lang="fr-F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education.gouv.fr/evaluations-de-debut-de-sixieme-2021-326107"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txBox="1">
            <a:spLocks noGrp="1"/>
          </p:cNvSpPr>
          <p:nvPr>
            <p:ph type="ctrTitle"/>
          </p:nvPr>
        </p:nvSpPr>
        <p:spPr>
          <a:xfrm>
            <a:off x="756357" y="745068"/>
            <a:ext cx="10634132" cy="222902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4400"/>
              <a:buFont typeface="Lustria"/>
              <a:buNone/>
            </a:pPr>
            <a:r>
              <a:rPr lang="fr-FR" sz="4400"/>
              <a:t>CONSEIL D’ETABLISSEMENT #2</a:t>
            </a:r>
            <a:br>
              <a:rPr lang="fr-FR" sz="4400"/>
            </a:br>
            <a:r>
              <a:rPr lang="fr-FR" sz="4400"/>
              <a:t>Début à : 16h15</a:t>
            </a:r>
            <a:endParaRPr sz="4400" i="1"/>
          </a:p>
        </p:txBody>
      </p:sp>
      <p:pic>
        <p:nvPicPr>
          <p:cNvPr id="201" name="Google Shape;201;p1"/>
          <p:cNvPicPr preferRelativeResize="0"/>
          <p:nvPr/>
        </p:nvPicPr>
        <p:blipFill rotWithShape="1">
          <a:blip r:embed="rId3">
            <a:alphaModFix/>
          </a:blip>
          <a:srcRect/>
          <a:stretch/>
        </p:blipFill>
        <p:spPr>
          <a:xfrm>
            <a:off x="5260495" y="3302502"/>
            <a:ext cx="1697999" cy="1727211"/>
          </a:xfrm>
          <a:prstGeom prst="rect">
            <a:avLst/>
          </a:prstGeom>
          <a:noFill/>
          <a:ln>
            <a:noFill/>
          </a:ln>
        </p:spPr>
      </p:pic>
      <p:pic>
        <p:nvPicPr>
          <p:cNvPr id="202" name="Google Shape;202;p1" descr="Capture d’écran 2018-08-01 à 14.54.31.png"/>
          <p:cNvPicPr preferRelativeResize="0"/>
          <p:nvPr/>
        </p:nvPicPr>
        <p:blipFill rotWithShape="1">
          <a:blip r:embed="rId4">
            <a:alphaModFix/>
          </a:blip>
          <a:srcRect/>
          <a:stretch/>
        </p:blipFill>
        <p:spPr>
          <a:xfrm>
            <a:off x="2686889" y="3731981"/>
            <a:ext cx="1860379" cy="998359"/>
          </a:xfrm>
          <a:prstGeom prst="rect">
            <a:avLst/>
          </a:prstGeom>
          <a:noFill/>
          <a:ln>
            <a:noFill/>
          </a:ln>
        </p:spPr>
      </p:pic>
      <p:pic>
        <p:nvPicPr>
          <p:cNvPr id="203" name="Google Shape;203;p1"/>
          <p:cNvPicPr preferRelativeResize="0"/>
          <p:nvPr/>
        </p:nvPicPr>
        <p:blipFill rotWithShape="1">
          <a:blip r:embed="rId5">
            <a:alphaModFix/>
          </a:blip>
          <a:srcRect/>
          <a:stretch/>
        </p:blipFill>
        <p:spPr>
          <a:xfrm>
            <a:off x="7179365" y="3715042"/>
            <a:ext cx="2445026" cy="7998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a:t>Désignation secrétaires et secrétaires adjoints de séance</a:t>
            </a:r>
            <a:endParaRPr/>
          </a:p>
        </p:txBody>
      </p:sp>
      <p:sp>
        <p:nvSpPr>
          <p:cNvPr id="209" name="Google Shape;209;p34"/>
          <p:cNvSpPr txBox="1">
            <a:spLocks noGrp="1"/>
          </p:cNvSpPr>
          <p:nvPr>
            <p:ph type="body" idx="1"/>
          </p:nvPr>
        </p:nvSpPr>
        <p:spPr>
          <a:xfrm>
            <a:off x="641024" y="2133601"/>
            <a:ext cx="10897384" cy="3931920"/>
          </a:xfrm>
          <a:prstGeom prst="rect">
            <a:avLst/>
          </a:prstGeom>
          <a:noFill/>
          <a:ln>
            <a:noFill/>
          </a:ln>
        </p:spPr>
        <p:txBody>
          <a:bodyPr spcFirstLastPara="1" wrap="square" lIns="91425" tIns="45700" rIns="91425" bIns="45700" anchor="t" anchorCtr="0">
            <a:normAutofit/>
          </a:bodyPr>
          <a:lstStyle/>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Quorum : 10 présents sur 12</a:t>
            </a:r>
            <a:endParaRPr dirty="0"/>
          </a:p>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Secrétaire : Mme Schott</a:t>
            </a:r>
            <a:endParaRPr dirty="0"/>
          </a:p>
          <a:p>
            <a:pPr marL="457200" lvl="0" indent="-317182" algn="l" rtl="0">
              <a:lnSpc>
                <a:spcPct val="100000"/>
              </a:lnSpc>
              <a:spcBef>
                <a:spcPts val="2000"/>
              </a:spcBef>
              <a:spcAft>
                <a:spcPts val="0"/>
              </a:spcAft>
              <a:buSzPct val="75000"/>
              <a:buChar char="•"/>
            </a:pPr>
            <a:r>
              <a:rPr lang="fr-FR" dirty="0">
                <a:solidFill>
                  <a:schemeClr val="dk1"/>
                </a:solidFill>
                <a:latin typeface="Calibri"/>
                <a:ea typeface="Calibri"/>
                <a:cs typeface="Calibri"/>
                <a:sym typeface="Calibri"/>
              </a:rPr>
              <a:t>Secrétaire adjoint représentant du personnel : Mme </a:t>
            </a:r>
            <a:r>
              <a:rPr lang="fr-FR" dirty="0" err="1">
                <a:solidFill>
                  <a:schemeClr val="dk1"/>
                </a:solidFill>
                <a:latin typeface="Calibri"/>
                <a:ea typeface="Calibri"/>
                <a:cs typeface="Calibri"/>
                <a:sym typeface="Calibri"/>
              </a:rPr>
              <a:t>Sébert</a:t>
            </a:r>
            <a:endParaRPr dirty="0"/>
          </a:p>
          <a:p>
            <a:pPr marL="114300" lvl="0" indent="0" algn="l" rtl="0">
              <a:lnSpc>
                <a:spcPct val="100000"/>
              </a:lnSpc>
              <a:spcBef>
                <a:spcPts val="2000"/>
              </a:spcBef>
              <a:spcAft>
                <a:spcPts val="0"/>
              </a:spcAft>
              <a:buSzPct val="75000"/>
              <a:buNone/>
            </a:pPr>
            <a:r>
              <a:rPr lang="fr-FR" dirty="0">
                <a:solidFill>
                  <a:schemeClr val="dk1"/>
                </a:solidFill>
                <a:latin typeface="Calibri"/>
                <a:ea typeface="Calibri"/>
                <a:cs typeface="Calibri"/>
                <a:sym typeface="Calibri"/>
              </a:rPr>
              <a:t>Remarque : Après son adoption, l</a:t>
            </a:r>
            <a:r>
              <a:rPr lang="fr-FR" b="0" i="0" u="none" strike="noStrike" dirty="0">
                <a:solidFill>
                  <a:schemeClr val="dk1"/>
                </a:solidFill>
                <a:latin typeface="Calibri"/>
                <a:ea typeface="Calibri"/>
                <a:cs typeface="Calibri"/>
                <a:sym typeface="Calibri"/>
              </a:rPr>
              <a:t>e procès-verbal sera transmis aux membres du conseil d’école et du conseil d’établissement et affiché à l’entrée de l’école pour une durée de quatre mois ainsi que sur le site internet. Les membres de la communauté éducative sont informés de la mise à disposition des procès-verbaux. </a:t>
            </a:r>
            <a:endParaRPr dirty="0">
              <a:solidFill>
                <a:schemeClr val="dk1"/>
              </a:solidFill>
              <a:latin typeface="Calibri"/>
              <a:ea typeface="Calibri"/>
              <a:cs typeface="Calibri"/>
              <a:sym typeface="Calibri"/>
            </a:endParaRPr>
          </a:p>
          <a:p>
            <a:pPr marL="114300" lvl="0" indent="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a:p>
            <a:pPr marL="457200" lvl="0" indent="-22860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a:p>
            <a:pPr marL="457200" lvl="0" indent="-228600" algn="l" rtl="0">
              <a:lnSpc>
                <a:spcPct val="100000"/>
              </a:lnSpc>
              <a:spcBef>
                <a:spcPts val="2000"/>
              </a:spcBef>
              <a:spcAft>
                <a:spcPts val="0"/>
              </a:spcAft>
              <a:buSzPct val="75000"/>
              <a:buNone/>
            </a:pPr>
            <a:endParaRPr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4800"/>
              <a:buFont typeface="Lustria"/>
              <a:buNone/>
            </a:pPr>
            <a:r>
              <a:rPr lang="fr-FR"/>
              <a:t>Ordre du jour modifié</a:t>
            </a:r>
            <a:endParaRPr/>
          </a:p>
        </p:txBody>
      </p:sp>
      <p:sp>
        <p:nvSpPr>
          <p:cNvPr id="216" name="Google Shape;216;p2"/>
          <p:cNvSpPr txBox="1">
            <a:spLocks noGrp="1"/>
          </p:cNvSpPr>
          <p:nvPr>
            <p:ph type="body" idx="1"/>
          </p:nvPr>
        </p:nvSpPr>
        <p:spPr>
          <a:xfrm>
            <a:off x="627530" y="1667435"/>
            <a:ext cx="10366438" cy="4197338"/>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2000"/>
              </a:spcBef>
              <a:spcAft>
                <a:spcPts val="0"/>
              </a:spcAft>
              <a:buSzPts val="1800"/>
              <a:buAutoNum type="arabicPeriod"/>
            </a:pPr>
            <a:r>
              <a:rPr lang="fr-FR" sz="1600">
                <a:solidFill>
                  <a:srgbClr val="FF0000"/>
                </a:solidFill>
                <a:latin typeface="Calibri"/>
                <a:ea typeface="Calibri"/>
                <a:cs typeface="Calibri"/>
                <a:sym typeface="Calibri"/>
              </a:rPr>
              <a:t>Approbations </a:t>
            </a:r>
            <a:endParaRPr/>
          </a:p>
          <a:p>
            <a:pPr marL="457200" lvl="0" indent="-342900" algn="l" rtl="0">
              <a:lnSpc>
                <a:spcPct val="100000"/>
              </a:lnSpc>
              <a:spcBef>
                <a:spcPts val="2110"/>
              </a:spcBef>
              <a:spcAft>
                <a:spcPts val="0"/>
              </a:spcAft>
              <a:buSzPts val="1800"/>
              <a:buAutoNum type="arabicPeriod"/>
            </a:pPr>
            <a:r>
              <a:rPr lang="fr-FR" sz="1600">
                <a:solidFill>
                  <a:srgbClr val="FF0000"/>
                </a:solidFill>
                <a:latin typeface="Calibri"/>
                <a:ea typeface="Calibri"/>
                <a:cs typeface="Calibri"/>
                <a:sym typeface="Calibri"/>
              </a:rPr>
              <a:t>Installation du conseil d’établissement </a:t>
            </a:r>
            <a:endParaRPr/>
          </a:p>
          <a:p>
            <a:pPr marL="114300" lvl="0" indent="0" algn="l" rtl="0">
              <a:lnSpc>
                <a:spcPct val="100000"/>
              </a:lnSpc>
              <a:spcBef>
                <a:spcPts val="2110"/>
              </a:spcBef>
              <a:spcAft>
                <a:spcPts val="0"/>
              </a:spcAft>
              <a:buSzPts val="1800"/>
              <a:buNone/>
            </a:pPr>
            <a:r>
              <a:rPr lang="fr-FR" sz="1600">
                <a:solidFill>
                  <a:srgbClr val="000000"/>
                </a:solidFill>
                <a:latin typeface="Calibri"/>
                <a:ea typeface="Calibri"/>
                <a:cs typeface="Calibri"/>
                <a:sym typeface="Calibri"/>
              </a:rPr>
              <a:t>3. Installation des différentes instances et commissions.  </a:t>
            </a:r>
            <a:endParaRPr/>
          </a:p>
          <a:p>
            <a:pPr marL="114300" lvl="0" indent="0" algn="l" rtl="0">
              <a:lnSpc>
                <a:spcPct val="100000"/>
              </a:lnSpc>
              <a:spcBef>
                <a:spcPts val="2110"/>
              </a:spcBef>
              <a:spcAft>
                <a:spcPts val="0"/>
              </a:spcAft>
              <a:buSzPts val="1800"/>
              <a:buNone/>
            </a:pPr>
            <a:r>
              <a:rPr lang="fr-FR" sz="1600">
                <a:solidFill>
                  <a:srgbClr val="000000"/>
                </a:solidFill>
                <a:latin typeface="Calibri"/>
                <a:ea typeface="Calibri"/>
                <a:cs typeface="Calibri"/>
                <a:sym typeface="Calibri"/>
              </a:rPr>
              <a:t>4. RH</a:t>
            </a:r>
            <a:endParaRPr/>
          </a:p>
          <a:p>
            <a:pPr marL="114300" lvl="0" indent="0" algn="l" rtl="0">
              <a:lnSpc>
                <a:spcPct val="100000"/>
              </a:lnSpc>
              <a:spcBef>
                <a:spcPts val="2000"/>
              </a:spcBef>
              <a:spcAft>
                <a:spcPts val="0"/>
              </a:spcAft>
              <a:buSzPts val="1800"/>
              <a:buNone/>
            </a:pPr>
            <a:r>
              <a:rPr lang="fr-FR" sz="1600">
                <a:solidFill>
                  <a:srgbClr val="000000"/>
                </a:solidFill>
                <a:latin typeface="Calibri"/>
                <a:ea typeface="Calibri"/>
                <a:cs typeface="Calibri"/>
                <a:sym typeface="Calibri"/>
              </a:rPr>
              <a:t>5. Pédagogie </a:t>
            </a:r>
            <a:endParaRPr/>
          </a:p>
          <a:p>
            <a:pPr marL="114300" lvl="0" indent="0" algn="l" rtl="0">
              <a:lnSpc>
                <a:spcPct val="100000"/>
              </a:lnSpc>
              <a:spcBef>
                <a:spcPts val="2000"/>
              </a:spcBef>
              <a:spcAft>
                <a:spcPts val="0"/>
              </a:spcAft>
              <a:buSzPts val="1800"/>
              <a:buNone/>
            </a:pPr>
            <a:r>
              <a:rPr lang="fr-FR" sz="1600">
                <a:solidFill>
                  <a:srgbClr val="FF0000"/>
                </a:solidFill>
                <a:latin typeface="Calibri"/>
                <a:ea typeface="Calibri"/>
                <a:cs typeface="Calibri"/>
                <a:sym typeface="Calibri"/>
              </a:rPr>
              <a:t>6. Activités péri-pédagogiques</a:t>
            </a:r>
            <a:endParaRPr sz="1600">
              <a:solidFill>
                <a:srgbClr val="FF0000"/>
              </a:solidFill>
              <a:latin typeface="Calibri"/>
              <a:ea typeface="Calibri"/>
              <a:cs typeface="Calibri"/>
              <a:sym typeface="Calibri"/>
            </a:endParaRPr>
          </a:p>
          <a:p>
            <a:pPr marL="114300" lvl="0" indent="0" algn="l" rtl="0">
              <a:lnSpc>
                <a:spcPct val="100000"/>
              </a:lnSpc>
              <a:spcBef>
                <a:spcPts val="2000"/>
              </a:spcBef>
              <a:spcAft>
                <a:spcPts val="0"/>
              </a:spcAft>
              <a:buSzPts val="1800"/>
              <a:buNone/>
            </a:pPr>
            <a:r>
              <a:rPr lang="fr-FR" sz="1600">
                <a:solidFill>
                  <a:srgbClr val="000000"/>
                </a:solidFill>
                <a:latin typeface="Calibri"/>
                <a:ea typeface="Calibri"/>
                <a:cs typeface="Calibri"/>
                <a:sym typeface="Calibri"/>
              </a:rPr>
              <a:t>7. Hygiène, sécurité et santé </a:t>
            </a:r>
            <a:endParaRPr sz="1600">
              <a:solidFill>
                <a:srgbClr val="000000"/>
              </a:solidFill>
              <a:latin typeface="Calibri"/>
              <a:ea typeface="Calibri"/>
              <a:cs typeface="Calibri"/>
              <a:sym typeface="Calibri"/>
            </a:endParaRPr>
          </a:p>
          <a:p>
            <a:pPr marL="114300" lvl="0" indent="0" algn="l" rtl="0">
              <a:lnSpc>
                <a:spcPct val="100000"/>
              </a:lnSpc>
              <a:spcBef>
                <a:spcPts val="2000"/>
              </a:spcBef>
              <a:spcAft>
                <a:spcPts val="0"/>
              </a:spcAft>
              <a:buSzPts val="1800"/>
              <a:buNone/>
            </a:pPr>
            <a:r>
              <a:rPr lang="fr-FR" sz="1600">
                <a:solidFill>
                  <a:srgbClr val="000000"/>
                </a:solidFill>
                <a:latin typeface="Calibri"/>
                <a:ea typeface="Calibri"/>
                <a:cs typeface="Calibri"/>
                <a:sym typeface="Calibri"/>
              </a:rPr>
              <a:t>8. Bilan des instances tenues </a:t>
            </a:r>
            <a:endParaRPr sz="1600">
              <a:solidFill>
                <a:srgbClr val="000000"/>
              </a:solidFill>
              <a:latin typeface="Calibri"/>
              <a:ea typeface="Calibri"/>
              <a:cs typeface="Calibri"/>
              <a:sym typeface="Calibri"/>
            </a:endParaRPr>
          </a:p>
          <a:p>
            <a:pPr marL="114300" lvl="0" indent="0" algn="l" rtl="0">
              <a:lnSpc>
                <a:spcPct val="100000"/>
              </a:lnSpc>
              <a:spcBef>
                <a:spcPts val="2000"/>
              </a:spcBef>
              <a:spcAft>
                <a:spcPts val="0"/>
              </a:spcAft>
              <a:buSzPts val="1800"/>
              <a:buNone/>
            </a:pPr>
            <a:r>
              <a:rPr lang="fr-FR" sz="1600">
                <a:solidFill>
                  <a:srgbClr val="000000"/>
                </a:solidFill>
                <a:latin typeface="Calibri"/>
                <a:ea typeface="Calibri"/>
                <a:cs typeface="Calibri"/>
                <a:sym typeface="Calibri"/>
              </a:rPr>
              <a:t>8. Questions diverses </a:t>
            </a:r>
            <a:endParaRPr/>
          </a:p>
          <a:p>
            <a:pPr marL="0" lvl="0" indent="0" algn="l" rtl="0">
              <a:lnSpc>
                <a:spcPct val="50000"/>
              </a:lnSpc>
              <a:spcBef>
                <a:spcPts val="0"/>
              </a:spcBef>
              <a:spcAft>
                <a:spcPts val="0"/>
              </a:spcAft>
              <a:buSzPts val="1600"/>
              <a:buNone/>
            </a:pP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
          <p:cNvSpPr txBox="1">
            <a:spLocks noGrp="1"/>
          </p:cNvSpPr>
          <p:nvPr>
            <p:ph type="title"/>
          </p:nvPr>
        </p:nvSpPr>
        <p:spPr>
          <a:xfrm>
            <a:off x="207390" y="838986"/>
            <a:ext cx="11764651" cy="74502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00000"/>
              <a:buFont typeface="Calibri"/>
              <a:buNone/>
            </a:pPr>
            <a:r>
              <a:rPr lang="fr-FR" sz="4800">
                <a:solidFill>
                  <a:srgbClr val="000000"/>
                </a:solidFill>
                <a:latin typeface="Calibri"/>
                <a:ea typeface="Calibri"/>
                <a:cs typeface="Calibri"/>
                <a:sym typeface="Calibri"/>
              </a:rPr>
              <a:t>1.Approbations</a:t>
            </a:r>
            <a:br>
              <a:rPr lang="fr-FR" sz="4800">
                <a:latin typeface="Calibri"/>
                <a:ea typeface="Calibri"/>
                <a:cs typeface="Calibri"/>
                <a:sym typeface="Calibri"/>
              </a:rPr>
            </a:br>
            <a:endParaRPr/>
          </a:p>
        </p:txBody>
      </p:sp>
      <p:sp>
        <p:nvSpPr>
          <p:cNvPr id="223" name="Google Shape;223;p3"/>
          <p:cNvSpPr txBox="1">
            <a:spLocks noGrp="1"/>
          </p:cNvSpPr>
          <p:nvPr>
            <p:ph type="body" idx="1"/>
          </p:nvPr>
        </p:nvSpPr>
        <p:spPr>
          <a:xfrm>
            <a:off x="540099" y="1416331"/>
            <a:ext cx="11099232" cy="4777080"/>
          </a:xfrm>
          <a:prstGeom prst="rect">
            <a:avLst/>
          </a:prstGeom>
          <a:noFill/>
          <a:ln>
            <a:noFill/>
          </a:ln>
        </p:spPr>
        <p:txBody>
          <a:bodyPr spcFirstLastPara="1" wrap="square" lIns="91425" tIns="45700" rIns="91425" bIns="45700" anchor="t" anchorCtr="0">
            <a:noAutofit/>
          </a:bodyPr>
          <a:lstStyle/>
          <a:p>
            <a:pPr marL="0" lvl="0" indent="0" algn="l" rtl="0">
              <a:lnSpc>
                <a:spcPct val="28571"/>
              </a:lnSpc>
              <a:spcBef>
                <a:spcPts val="0"/>
              </a:spcBef>
              <a:spcAft>
                <a:spcPts val="0"/>
              </a:spcAft>
              <a:buSzPts val="2800"/>
              <a:buNone/>
            </a:pPr>
            <a:endParaRPr dirty="0">
              <a:latin typeface="Calibri"/>
              <a:ea typeface="Calibri"/>
              <a:cs typeface="Calibri"/>
              <a:sym typeface="Calibri"/>
            </a:endParaRPr>
          </a:p>
          <a:p>
            <a:pPr marL="0" lvl="0" indent="0" algn="l" rtl="0">
              <a:lnSpc>
                <a:spcPct val="28571"/>
              </a:lnSpc>
              <a:spcBef>
                <a:spcPts val="2800"/>
              </a:spcBef>
              <a:spcAft>
                <a:spcPts val="0"/>
              </a:spcAft>
              <a:buSzPts val="2800"/>
              <a:buNone/>
            </a:pPr>
            <a:r>
              <a:rPr lang="fr-FR" b="1" dirty="0">
                <a:solidFill>
                  <a:srgbClr val="0070C0"/>
                </a:solidFill>
                <a:latin typeface="Calibri"/>
                <a:ea typeface="Calibri"/>
                <a:cs typeface="Calibri"/>
                <a:sym typeface="Calibri"/>
              </a:rPr>
              <a:t>Approbation de l’ordre du jour de la séance du 21.11.23 (acte 1)</a:t>
            </a:r>
            <a:endParaRPr dirty="0">
              <a:latin typeface="Calibri"/>
              <a:ea typeface="Calibri"/>
              <a:cs typeface="Calibri"/>
              <a:sym typeface="Calibri"/>
            </a:endParaRPr>
          </a:p>
          <a:p>
            <a:pPr marL="0" lvl="0" indent="0" algn="l" rtl="0">
              <a:lnSpc>
                <a:spcPct val="28571"/>
              </a:lnSpc>
              <a:spcBef>
                <a:spcPts val="2800"/>
              </a:spcBef>
              <a:spcAft>
                <a:spcPts val="0"/>
              </a:spcAft>
              <a:buSzPts val="2800"/>
              <a:buNone/>
            </a:pPr>
            <a:br>
              <a:rPr lang="fr-FR" dirty="0">
                <a:latin typeface="Calibri"/>
                <a:ea typeface="Calibri"/>
                <a:cs typeface="Calibri"/>
                <a:sym typeface="Calibri"/>
              </a:rPr>
            </a:br>
            <a:br>
              <a:rPr lang="fr-FR" dirty="0">
                <a:latin typeface="Calibri"/>
                <a:ea typeface="Calibri"/>
                <a:cs typeface="Calibri"/>
                <a:sym typeface="Calibri"/>
              </a:rPr>
            </a:br>
            <a:r>
              <a:rPr lang="fr-FR" dirty="0">
                <a:latin typeface="Calibri"/>
                <a:ea typeface="Calibri"/>
                <a:cs typeface="Calibri"/>
                <a:sym typeface="Calibri"/>
              </a:rPr>
              <a:t>POUR: 10		CONTRE: 		ABSTENTIONS:</a:t>
            </a:r>
            <a:endParaRPr dirty="0"/>
          </a:p>
          <a:p>
            <a:pPr marL="0" lvl="0" indent="0" algn="l" rtl="0">
              <a:lnSpc>
                <a:spcPct val="28571"/>
              </a:lnSpc>
              <a:spcBef>
                <a:spcPts val="2800"/>
              </a:spcBef>
              <a:spcAft>
                <a:spcPts val="0"/>
              </a:spcAft>
              <a:buSzPts val="2800"/>
              <a:buNone/>
            </a:pPr>
            <a:endParaRPr dirty="0">
              <a:latin typeface="Calibri"/>
              <a:ea typeface="Calibri"/>
              <a:cs typeface="Calibri"/>
              <a:sym typeface="Calibri"/>
            </a:endParaRPr>
          </a:p>
          <a:p>
            <a:pPr marL="0" lvl="0" indent="0" algn="l" rtl="0">
              <a:lnSpc>
                <a:spcPct val="28571"/>
              </a:lnSpc>
              <a:spcBef>
                <a:spcPts val="2800"/>
              </a:spcBef>
              <a:spcAft>
                <a:spcPts val="0"/>
              </a:spcAft>
              <a:buSzPts val="2800"/>
              <a:buNone/>
            </a:pPr>
            <a:r>
              <a:rPr lang="fr-FR" b="1" dirty="0">
                <a:solidFill>
                  <a:srgbClr val="0070C0"/>
                </a:solidFill>
                <a:latin typeface="Calibri"/>
                <a:ea typeface="Calibri"/>
                <a:cs typeface="Calibri"/>
                <a:sym typeface="Calibri"/>
              </a:rPr>
              <a:t>Approbation du procès-verbal de la séance du 03.10.2023 (acte 2)</a:t>
            </a:r>
            <a:endParaRPr b="1" dirty="0">
              <a:solidFill>
                <a:srgbClr val="0070C0"/>
              </a:solidFill>
              <a:latin typeface="Calibri"/>
              <a:ea typeface="Calibri"/>
              <a:cs typeface="Calibri"/>
              <a:sym typeface="Calibri"/>
            </a:endParaRPr>
          </a:p>
          <a:p>
            <a:pPr marL="0" lvl="0" indent="0" algn="l" rtl="0">
              <a:lnSpc>
                <a:spcPct val="28571"/>
              </a:lnSpc>
              <a:spcBef>
                <a:spcPts val="2800"/>
              </a:spcBef>
              <a:spcAft>
                <a:spcPts val="0"/>
              </a:spcAft>
              <a:buSzPts val="2800"/>
              <a:buNone/>
            </a:pPr>
            <a:br>
              <a:rPr lang="fr-FR" dirty="0">
                <a:latin typeface="Calibri"/>
                <a:ea typeface="Calibri"/>
                <a:cs typeface="Calibri"/>
                <a:sym typeface="Calibri"/>
              </a:rPr>
            </a:br>
            <a:br>
              <a:rPr lang="fr-FR" dirty="0">
                <a:latin typeface="Calibri"/>
                <a:ea typeface="Calibri"/>
                <a:cs typeface="Calibri"/>
                <a:sym typeface="Calibri"/>
              </a:rPr>
            </a:br>
            <a:r>
              <a:rPr lang="fr-FR" dirty="0">
                <a:latin typeface="Calibri"/>
                <a:ea typeface="Calibri"/>
                <a:cs typeface="Calibri"/>
                <a:sym typeface="Calibri"/>
              </a:rPr>
              <a:t>POUR: 	10	CONTRE: 		ABSTENTIONS:</a:t>
            </a:r>
            <a:endParaRPr dirty="0"/>
          </a:p>
          <a:p>
            <a:pPr marL="0" lvl="0" indent="0" algn="l" rtl="0">
              <a:lnSpc>
                <a:spcPct val="28571"/>
              </a:lnSpc>
              <a:spcBef>
                <a:spcPts val="2800"/>
              </a:spcBef>
              <a:spcAft>
                <a:spcPts val="0"/>
              </a:spcAft>
              <a:buSzPts val="2800"/>
              <a:buNone/>
            </a:pPr>
            <a:endParaRPr dirty="0">
              <a:latin typeface="Calibri"/>
              <a:ea typeface="Calibri"/>
              <a:cs typeface="Calibri"/>
              <a:sym typeface="Calibri"/>
            </a:endParaRPr>
          </a:p>
          <a:p>
            <a:pPr marL="0" lvl="0" indent="0" algn="l" rtl="0">
              <a:lnSpc>
                <a:spcPct val="28571"/>
              </a:lnSpc>
              <a:spcBef>
                <a:spcPts val="2800"/>
              </a:spcBef>
              <a:spcAft>
                <a:spcPts val="0"/>
              </a:spcAft>
              <a:buSzPts val="2800"/>
              <a:buNone/>
            </a:pPr>
            <a:r>
              <a:rPr lang="fr-FR" b="1" dirty="0">
                <a:solidFill>
                  <a:srgbClr val="0070C0"/>
                </a:solidFill>
                <a:latin typeface="Calibri"/>
                <a:ea typeface="Calibri"/>
                <a:cs typeface="Calibri"/>
                <a:sym typeface="Calibri"/>
              </a:rPr>
              <a:t>Approbation du règlement intérieur envoyé le 20/11/2023</a:t>
            </a:r>
            <a:endParaRPr dirty="0"/>
          </a:p>
          <a:p>
            <a:pPr marL="0" lvl="0" indent="0" algn="l" rtl="0">
              <a:lnSpc>
                <a:spcPct val="28571"/>
              </a:lnSpc>
              <a:spcBef>
                <a:spcPts val="2800"/>
              </a:spcBef>
              <a:spcAft>
                <a:spcPts val="0"/>
              </a:spcAft>
              <a:buSzPts val="2800"/>
              <a:buNone/>
            </a:pPr>
            <a:br>
              <a:rPr lang="fr-FR" dirty="0">
                <a:latin typeface="Calibri"/>
                <a:ea typeface="Calibri"/>
                <a:cs typeface="Calibri"/>
                <a:sym typeface="Calibri"/>
              </a:rPr>
            </a:br>
            <a:br>
              <a:rPr lang="fr-FR" dirty="0">
                <a:latin typeface="Calibri"/>
                <a:ea typeface="Calibri"/>
                <a:cs typeface="Calibri"/>
                <a:sym typeface="Calibri"/>
              </a:rPr>
            </a:br>
            <a:br>
              <a:rPr lang="fr-FR" dirty="0">
                <a:latin typeface="Calibri"/>
                <a:ea typeface="Calibri"/>
                <a:cs typeface="Calibri"/>
                <a:sym typeface="Calibri"/>
              </a:rPr>
            </a:br>
            <a:r>
              <a:rPr lang="fr-FR" dirty="0">
                <a:latin typeface="Calibri"/>
                <a:ea typeface="Calibri"/>
                <a:cs typeface="Calibri"/>
                <a:sym typeface="Calibri"/>
              </a:rPr>
              <a:t>POUR: 10		CONTRE: 		ABSTENTIONS:</a:t>
            </a:r>
            <a:endParaRPr dirty="0"/>
          </a:p>
          <a:p>
            <a:pPr marL="0" lvl="0" indent="0" algn="l" rtl="0">
              <a:lnSpc>
                <a:spcPct val="166666"/>
              </a:lnSpc>
              <a:spcBef>
                <a:spcPts val="2800"/>
              </a:spcBef>
              <a:spcAft>
                <a:spcPts val="0"/>
              </a:spcAft>
              <a:buSzPts val="2800"/>
              <a:buNone/>
            </a:pPr>
            <a:endParaRPr dirty="0">
              <a:latin typeface="Calibri"/>
              <a:ea typeface="Calibri"/>
              <a:cs typeface="Calibri"/>
              <a:sym typeface="Calibri"/>
            </a:endParaRPr>
          </a:p>
          <a:p>
            <a:pPr marL="0" lvl="0" indent="0" algn="l" rtl="0">
              <a:lnSpc>
                <a:spcPct val="100000"/>
              </a:lnSpc>
              <a:spcBef>
                <a:spcPts val="2800"/>
              </a:spcBef>
              <a:spcAft>
                <a:spcPts val="0"/>
              </a:spcAft>
              <a:buSzPts val="2800"/>
              <a:buNone/>
            </a:pPr>
            <a:endParaRPr dirty="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2.Installation du conseil d’établissement</a:t>
            </a:r>
            <a:endParaRPr/>
          </a:p>
        </p:txBody>
      </p:sp>
      <p:sp>
        <p:nvSpPr>
          <p:cNvPr id="229" name="Google Shape;229;p35"/>
          <p:cNvSpPr txBox="1"/>
          <p:nvPr/>
        </p:nvSpPr>
        <p:spPr>
          <a:xfrm>
            <a:off x="709367" y="1770960"/>
            <a:ext cx="10885601" cy="16004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Membres siégeant à titre consultatif </a:t>
            </a:r>
            <a:endParaRPr/>
          </a:p>
          <a:p>
            <a:pPr marL="0" marR="0" lvl="0" indent="0" algn="l" rtl="0">
              <a:lnSpc>
                <a:spcPct val="100000"/>
              </a:lnSpc>
              <a:spcBef>
                <a:spcPts val="0"/>
              </a:spcBef>
              <a:spcAft>
                <a:spcPts val="0"/>
              </a:spcAft>
              <a:buNone/>
            </a:pPr>
            <a:endParaRPr sz="16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600" b="0" i="0" u="none" strike="noStrike" cap="none">
                <a:solidFill>
                  <a:srgbClr val="000000"/>
                </a:solidFill>
                <a:latin typeface="Arial"/>
                <a:ea typeface="Arial"/>
                <a:cs typeface="Arial"/>
                <a:sym typeface="Arial"/>
              </a:rPr>
              <a:t>Vice-président du conseil des délégués pour la vie lycéenne ; </a:t>
            </a:r>
            <a:endParaRPr/>
          </a:p>
          <a:p>
            <a:pPr marL="0" marR="0" lvl="0" indent="0" algn="l" rtl="0">
              <a:lnSpc>
                <a:spcPct val="100000"/>
              </a:lnSpc>
              <a:spcBef>
                <a:spcPts val="0"/>
              </a:spcBef>
              <a:spcAft>
                <a:spcPts val="0"/>
              </a:spcAft>
              <a:buNone/>
            </a:pPr>
            <a:r>
              <a:rPr lang="fr-FR" sz="1600" b="0" i="0" u="none" strike="noStrike" cap="none">
                <a:solidFill>
                  <a:srgbClr val="000000"/>
                </a:solidFill>
                <a:latin typeface="Arial"/>
                <a:ea typeface="Arial"/>
                <a:cs typeface="Arial"/>
                <a:sym typeface="Arial"/>
              </a:rPr>
              <a:t>2 représentants du conseil de gestion :</a:t>
            </a:r>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Président de l’association des anciens élèves ou son représentant (association en cours) </a:t>
            </a:r>
            <a:endParaRPr/>
          </a:p>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 Installation du conseil d’établissement</a:t>
            </a:r>
            <a:endParaRPr/>
          </a:p>
        </p:txBody>
      </p:sp>
      <p:sp>
        <p:nvSpPr>
          <p:cNvPr id="235" name="Google Shape;235;p36"/>
          <p:cNvSpPr txBox="1"/>
          <p:nvPr/>
        </p:nvSpPr>
        <p:spPr>
          <a:xfrm>
            <a:off x="709367" y="1770960"/>
            <a:ext cx="10885500" cy="326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Membres siégeant à titre consultatif </a:t>
            </a:r>
            <a:endParaRPr/>
          </a:p>
          <a:p>
            <a:pPr marL="0" marR="0" lvl="0" indent="0" algn="l" rtl="0">
              <a:lnSpc>
                <a:spcPct val="100000"/>
              </a:lnSpc>
              <a:spcBef>
                <a:spcPts val="0"/>
              </a:spcBef>
              <a:spcAft>
                <a:spcPts val="0"/>
              </a:spcAft>
              <a:buNone/>
            </a:pPr>
            <a:endParaRPr sz="16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600" b="0" i="0" u="none" strike="noStrike" cap="none">
                <a:solidFill>
                  <a:srgbClr val="000000"/>
                </a:solidFill>
                <a:latin typeface="Arial"/>
                <a:ea typeface="Arial"/>
                <a:cs typeface="Arial"/>
                <a:sym typeface="Arial"/>
              </a:rPr>
              <a:t>Vice-président du conseil des délégués pour la vie lycéenne ; </a:t>
            </a:r>
            <a:endParaRPr/>
          </a:p>
          <a:p>
            <a:pPr marL="0" marR="0" lvl="0" indent="0" algn="l" rtl="0">
              <a:lnSpc>
                <a:spcPct val="100000"/>
              </a:lnSpc>
              <a:spcBef>
                <a:spcPts val="0"/>
              </a:spcBef>
              <a:spcAft>
                <a:spcPts val="0"/>
              </a:spcAft>
              <a:buNone/>
            </a:pPr>
            <a:r>
              <a:rPr lang="fr-FR" sz="1600" b="0" i="0" u="none" strike="noStrike" cap="none">
                <a:solidFill>
                  <a:srgbClr val="000000"/>
                </a:solidFill>
                <a:latin typeface="Arial"/>
                <a:ea typeface="Arial"/>
                <a:cs typeface="Arial"/>
                <a:sym typeface="Arial"/>
              </a:rPr>
              <a:t>2 représentants du conseil de gestion :</a:t>
            </a:r>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Président de l’association des anciens élèves ou son représentant (association en cours d</a:t>
            </a:r>
            <a:r>
              <a:rPr lang="fr-FR" sz="1800"/>
              <a:t>’enregistrement</a:t>
            </a:r>
            <a:r>
              <a:rPr lang="fr-FR" sz="1800" b="0" i="0" u="none" strike="noStrike" cap="none">
                <a:solidFill>
                  <a:srgbClr val="000000"/>
                </a:solidFill>
                <a:latin typeface="Arial"/>
                <a:ea typeface="Arial"/>
                <a:cs typeface="Arial"/>
                <a:sym typeface="Arial"/>
              </a:rPr>
              <a:t>)</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800" b="1" i="0" u="none" strike="noStrike" cap="none">
                <a:solidFill>
                  <a:srgbClr val="000000"/>
                </a:solidFill>
                <a:latin typeface="Arial"/>
                <a:ea typeface="Arial"/>
                <a:cs typeface="Arial"/>
                <a:sym typeface="Arial"/>
              </a:rPr>
              <a:t>Attributions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Le budget et le compte financier des établissements conventionnés, les orientations stratégiques de l’établissement, font l’objet d’une information détaillée au conseil d’établissement.  </a:t>
            </a:r>
            <a:endParaRPr/>
          </a:p>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 Installation du conseil d’établissement</a:t>
            </a:r>
            <a:endParaRPr/>
          </a:p>
        </p:txBody>
      </p:sp>
      <p:sp>
        <p:nvSpPr>
          <p:cNvPr id="241" name="Google Shape;241;p37"/>
          <p:cNvSpPr txBox="1"/>
          <p:nvPr/>
        </p:nvSpPr>
        <p:spPr>
          <a:xfrm>
            <a:off x="405353" y="1770960"/>
            <a:ext cx="11189615" cy="53245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1" i="0" u="none" strike="noStrike" cap="none">
                <a:solidFill>
                  <a:srgbClr val="000000"/>
                </a:solidFill>
                <a:latin typeface="Arial"/>
                <a:ea typeface="Arial"/>
                <a:cs typeface="Arial"/>
                <a:sym typeface="Arial"/>
              </a:rPr>
              <a:t>Attributions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Sur la base des travaux préparatoires rapportés et présentés par le chef d’établissement, le conseil d’établissement :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800" b="0" i="0" u="sng" strike="noStrike" cap="none">
                <a:solidFill>
                  <a:srgbClr val="000000"/>
                </a:solidFill>
                <a:latin typeface="Arial"/>
                <a:ea typeface="Arial"/>
                <a:cs typeface="Arial"/>
                <a:sym typeface="Arial"/>
              </a:rPr>
              <a:t>1° Adopte : </a:t>
            </a:r>
            <a:endParaRPr/>
          </a:p>
          <a:p>
            <a:pPr marL="0" marR="0" lvl="0" indent="0" algn="l" rtl="0">
              <a:lnSpc>
                <a:spcPct val="100000"/>
              </a:lnSpc>
              <a:spcBef>
                <a:spcPts val="0"/>
              </a:spcBef>
              <a:spcAft>
                <a:spcPts val="0"/>
              </a:spcAft>
              <a:buNone/>
            </a:pPr>
            <a:endParaRPr sz="1800" b="0" i="0" u="sng"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projet d’établissement, sur proposition du conseil d’école et du conseil du second degré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règlement intérieur de l’établissement après consultation des instances préparatoires (conseil d’école, conseil du second degré et conseil des délégués pour la vie lycéenne)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horaires scolaires et le calendrier de l’année scolaire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plan annuel d’éducation à l’orientation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plan de formation continue des personnels de l’établissement dans toutes ses composantes, sur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proposition de la cellule de formation continue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programme d’actions annuel du conseil école-collège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programme d’actions annuel contre toutes les formes de violence, de discrimination et de harcèlement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programme d’actions annuel d’éducation au développement durable et d’éducation à la citoyenneté ;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 Installation du conseil d’établissement</a:t>
            </a:r>
            <a:endParaRPr/>
          </a:p>
        </p:txBody>
      </p:sp>
      <p:sp>
        <p:nvSpPr>
          <p:cNvPr id="247" name="Google Shape;247;p38"/>
          <p:cNvSpPr txBox="1"/>
          <p:nvPr/>
        </p:nvSpPr>
        <p:spPr>
          <a:xfrm>
            <a:off x="405353" y="1770960"/>
            <a:ext cx="11189615" cy="47705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sng" strike="noStrike" cap="none">
                <a:solidFill>
                  <a:srgbClr val="000000"/>
                </a:solidFill>
                <a:latin typeface="Arial"/>
                <a:ea typeface="Arial"/>
                <a:cs typeface="Arial"/>
                <a:sym typeface="Arial"/>
              </a:rPr>
              <a:t>2° Emet un avis formé par un vote sur :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la carte des emplois (création, suppression et transformation) des personnels de l’établissement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propositions d’évolution des structures pédagogiques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programme des activités de l’association sportive, lorsqu’elle existe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 programme des activités des autres associations et des clubs fonctionnant au sein de l’établissement en tenant compte des autorisations temporaires d’occupation des locaux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questions d’hygiène, de sécurité pour l’ensemble de la communauté scolaire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questions d’hygiène, de sécurité et de conditions de travail des personnels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questions relatives à l’accueil et à l’information des parents d’élèves, les modalités générales de leur participation à la vie de l’établissement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la programmation et le financement des voyages scolaires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l’organisation de la vie éducative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les missions particulières attribuées aux personnels après présentation au conseil pédagogique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l’accueil et la prise en charge des élèves à besoins éducatifs particuliers ; </a:t>
            </a:r>
            <a:endParaRPr/>
          </a:p>
          <a:p>
            <a:pPr marL="285750" marR="0" lvl="0" indent="-285750" algn="l" rtl="0">
              <a:lnSpc>
                <a:spcPct val="100000"/>
              </a:lnSpc>
              <a:spcBef>
                <a:spcPts val="0"/>
              </a:spcBef>
              <a:spcAft>
                <a:spcPts val="0"/>
              </a:spcAft>
              <a:buClr>
                <a:srgbClr val="000000"/>
              </a:buClr>
              <a:buSzPts val="1800"/>
              <a:buFont typeface="Noto Sans Symbols"/>
              <a:buChar char="❖"/>
            </a:pPr>
            <a:r>
              <a:rPr lang="fr-FR" sz="1800" b="0" i="0" u="none" strike="noStrike" cap="none">
                <a:solidFill>
                  <a:srgbClr val="000000"/>
                </a:solidFill>
                <a:latin typeface="Arial"/>
                <a:ea typeface="Arial"/>
                <a:cs typeface="Arial"/>
                <a:sym typeface="Arial"/>
              </a:rPr>
              <a:t>la restauration scolaire ; </a:t>
            </a:r>
            <a:endParaRPr/>
          </a:p>
          <a:p>
            <a:pPr marL="0" marR="0" lvl="0" indent="0" algn="l" rtl="0">
              <a:lnSpc>
                <a:spcPct val="100000"/>
              </a:lnSpc>
              <a:spcBef>
                <a:spcPts val="0"/>
              </a:spcBef>
              <a:spcAft>
                <a:spcPts val="0"/>
              </a:spcAft>
              <a:buNone/>
            </a:pPr>
            <a:r>
              <a:rPr lang="fr-FR"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9"/>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 Installation du conseil d’établissement</a:t>
            </a:r>
            <a:endParaRPr/>
          </a:p>
        </p:txBody>
      </p:sp>
      <p:sp>
        <p:nvSpPr>
          <p:cNvPr id="253" name="Google Shape;253;p39"/>
          <p:cNvSpPr txBox="1"/>
          <p:nvPr/>
        </p:nvSpPr>
        <p:spPr>
          <a:xfrm>
            <a:off x="405353" y="1770960"/>
            <a:ext cx="11189615" cy="230832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fr-FR" sz="1800" b="0" i="0" u="none" strike="noStrike" cap="none">
                <a:solidFill>
                  <a:srgbClr val="000000"/>
                </a:solidFill>
                <a:latin typeface="Arial"/>
                <a:ea typeface="Arial"/>
                <a:cs typeface="Arial"/>
                <a:sym typeface="Arial"/>
              </a:rPr>
              <a:t>Le plan particulier de mise en sécurité (PPMS) de l’établissement est présenté pour information au conseil d’établissement.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fr-FR" sz="1800" b="0" i="0" u="none" strike="noStrike" cap="none">
                <a:solidFill>
                  <a:srgbClr val="000000"/>
                </a:solidFill>
                <a:latin typeface="Arial"/>
                <a:ea typeface="Arial"/>
                <a:cs typeface="Arial"/>
                <a:sym typeface="Arial"/>
              </a:rPr>
              <a:t>Un rapport sur le fonctionnement pédagogique et un bilan d’étape du projet d’établissement sont présentés au conseil d’établissement chaque année par le chef d’établissement. </a:t>
            </a:r>
            <a:endParaRPr/>
          </a:p>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fr-FR" sz="1800" b="0" i="0" u="none" strike="noStrike" cap="none">
                <a:solidFill>
                  <a:srgbClr val="000000"/>
                </a:solidFill>
                <a:latin typeface="Arial"/>
                <a:ea typeface="Arial"/>
                <a:cs typeface="Arial"/>
                <a:sym typeface="Arial"/>
              </a:rPr>
              <a:t>Le conseil d’établissement peut, à son initiative ou à la demande du chef d’établissement, donner un avis sur toute question intéressant la vie de l’établissement. </a:t>
            </a:r>
            <a:r>
              <a:rPr lang="fr-FR" sz="1600" b="1" i="0" u="none" strike="noStrike" cap="none">
                <a:solidFill>
                  <a:srgbClr val="000000"/>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0"/>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sz="4800">
                <a:solidFill>
                  <a:srgbClr val="000000"/>
                </a:solidFill>
                <a:latin typeface="Calibri"/>
                <a:ea typeface="Calibri"/>
                <a:cs typeface="Calibri"/>
                <a:sym typeface="Calibri"/>
              </a:rPr>
              <a:t>2.Installation du conseil d’établissement</a:t>
            </a:r>
            <a:endParaRPr/>
          </a:p>
        </p:txBody>
      </p:sp>
      <p:sp>
        <p:nvSpPr>
          <p:cNvPr id="259" name="Google Shape;259;p40"/>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800"/>
              <a:buNone/>
            </a:pPr>
            <a:endParaRPr sz="1800" b="0" i="0" u="none" strike="noStrike">
              <a:solidFill>
                <a:srgbClr val="000000"/>
              </a:solidFill>
              <a:latin typeface="Arial"/>
              <a:ea typeface="Arial"/>
              <a:cs typeface="Arial"/>
              <a:sym typeface="Arial"/>
            </a:endParaRPr>
          </a:p>
          <a:p>
            <a:pPr marL="114300" lvl="0" indent="0" algn="l" rtl="0">
              <a:lnSpc>
                <a:spcPct val="100000"/>
              </a:lnSpc>
              <a:spcBef>
                <a:spcPts val="2000"/>
              </a:spcBef>
              <a:spcAft>
                <a:spcPts val="0"/>
              </a:spcAft>
              <a:buSzPts val="1800"/>
              <a:buNone/>
            </a:pPr>
            <a:endParaRPr/>
          </a:p>
        </p:txBody>
      </p:sp>
      <p:graphicFrame>
        <p:nvGraphicFramePr>
          <p:cNvPr id="260" name="Google Shape;260;p40"/>
          <p:cNvGraphicFramePr/>
          <p:nvPr>
            <p:extLst>
              <p:ext uri="{D42A27DB-BD31-4B8C-83A1-F6EECF244321}">
                <p14:modId xmlns:p14="http://schemas.microsoft.com/office/powerpoint/2010/main" val="2229579628"/>
              </p:ext>
            </p:extLst>
          </p:nvPr>
        </p:nvGraphicFramePr>
        <p:xfrm>
          <a:off x="294949" y="2725067"/>
          <a:ext cx="11419875" cy="3681985"/>
        </p:xfrm>
        <a:graphic>
          <a:graphicData uri="http://schemas.openxmlformats.org/drawingml/2006/table">
            <a:tbl>
              <a:tblPr firstRow="1" bandRow="1">
                <a:noFill/>
                <a:tableStyleId>{9F76D22F-883F-4812-B6FA-5B0FCA34A91E}</a:tableStyleId>
              </a:tblPr>
              <a:tblGrid>
                <a:gridCol w="3806625">
                  <a:extLst>
                    <a:ext uri="{9D8B030D-6E8A-4147-A177-3AD203B41FA5}">
                      <a16:colId xmlns:a16="http://schemas.microsoft.com/office/drawing/2014/main" val="20000"/>
                    </a:ext>
                  </a:extLst>
                </a:gridCol>
                <a:gridCol w="3806625">
                  <a:extLst>
                    <a:ext uri="{9D8B030D-6E8A-4147-A177-3AD203B41FA5}">
                      <a16:colId xmlns:a16="http://schemas.microsoft.com/office/drawing/2014/main" val="20001"/>
                    </a:ext>
                  </a:extLst>
                </a:gridCol>
                <a:gridCol w="3806625">
                  <a:extLst>
                    <a:ext uri="{9D8B030D-6E8A-4147-A177-3AD203B41FA5}">
                      <a16:colId xmlns:a16="http://schemas.microsoft.com/office/drawing/2014/main" val="20002"/>
                    </a:ext>
                  </a:extLst>
                </a:gridCol>
              </a:tblGrid>
              <a:tr h="177800">
                <a:tc>
                  <a:txBody>
                    <a:bodyPr/>
                    <a:lstStyle/>
                    <a:p>
                      <a:pPr marL="0" marR="0" lvl="0" indent="0" algn="ctr" rtl="0">
                        <a:lnSpc>
                          <a:spcPct val="100000"/>
                        </a:lnSpc>
                        <a:spcBef>
                          <a:spcPts val="0"/>
                        </a:spcBef>
                        <a:spcAft>
                          <a:spcPts val="0"/>
                        </a:spcAft>
                        <a:buNone/>
                      </a:pPr>
                      <a:r>
                        <a:rPr lang="fr-FR" sz="1400" u="none" strike="noStrike" cap="none">
                          <a:latin typeface="Arial"/>
                          <a:ea typeface="Arial"/>
                          <a:cs typeface="Arial"/>
                          <a:sym typeface="Arial"/>
                        </a:rPr>
                        <a:t>Administration (4)</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1400" b="0" i="0" u="none" strike="noStrike" cap="none">
                          <a:solidFill>
                            <a:schemeClr val="lt1"/>
                          </a:solidFill>
                          <a:latin typeface="Arial"/>
                          <a:ea typeface="Arial"/>
                          <a:cs typeface="Arial"/>
                          <a:sym typeface="Arial"/>
                        </a:rPr>
                        <a:t>Les représentants des personnels d’enseignement et d’éducation et des personnels administratifs et de service (4)</a:t>
                      </a:r>
                      <a:endParaRPr/>
                    </a:p>
                    <a:p>
                      <a:pPr marL="0" marR="0" lvl="0" indent="0" algn="ctr"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1400" b="0" i="0" u="none" strike="noStrike" cap="none">
                          <a:solidFill>
                            <a:schemeClr val="lt1"/>
                          </a:solidFill>
                          <a:latin typeface="Arial"/>
                          <a:ea typeface="Arial"/>
                          <a:cs typeface="Arial"/>
                          <a:sym typeface="Arial"/>
                        </a:rPr>
                        <a:t>Les représentants des parents d’élèves et des élèves du second degré (4)</a:t>
                      </a:r>
                      <a:endParaRPr/>
                    </a:p>
                    <a:p>
                      <a:pPr marL="0" marR="0" lvl="0" indent="0" algn="ctr"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du poste diplomatique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Olivia </a:t>
                      </a:r>
                      <a:r>
                        <a:rPr lang="fr-FR" sz="1400" b="0" i="0" u="none" strike="noStrike" cap="none">
                          <a:solidFill>
                            <a:schemeClr val="dk1"/>
                          </a:solidFill>
                          <a:latin typeface="Arial"/>
                          <a:ea typeface="Arial"/>
                          <a:cs typeface="Arial"/>
                          <a:sym typeface="Arial"/>
                        </a:rPr>
                        <a:t>Berkeley-Christmann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primaire (2): Caroline Sebert</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u="none" strike="noStrike" cap="none">
                          <a:latin typeface="Arial"/>
                          <a:ea typeface="Arial"/>
                          <a:cs typeface="Arial"/>
                          <a:sym typeface="Arial"/>
                        </a:rPr>
                        <a:t>Jérôme Somazzi, Delphine Guillemin (suppléante), Magali Prouteau (suppléante)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latin typeface="Arial"/>
                          <a:ea typeface="Arial"/>
                          <a:cs typeface="Arial"/>
                          <a:sym typeface="Arial"/>
                        </a:rPr>
                        <a:t>Parents (3): SHAMA AMESBURY ,NATHALIE BODIN (suppléante) ,CORA CASSE</a:t>
                      </a:r>
                      <a:r>
                        <a:rPr lang="fr-FR" sz="1400" u="none" strike="noStrike" cap="none" dirty="0">
                          <a:latin typeface="Calisto MT"/>
                          <a:ea typeface="Arial"/>
                          <a:cs typeface="Arial"/>
                          <a:sym typeface="Arial"/>
                        </a:rPr>
                        <a:t>, </a:t>
                      </a:r>
                      <a:r>
                        <a:rPr lang="fr-FR" sz="1400" u="none" strike="noStrike" cap="none" dirty="0">
                          <a:latin typeface="Arial"/>
                          <a:ea typeface="Arial"/>
                          <a:cs typeface="Arial"/>
                          <a:sym typeface="Arial"/>
                        </a:rPr>
                        <a:t>CARLA JORGE</a:t>
                      </a:r>
                      <a:endParaRPr dirty="0"/>
                    </a:p>
                  </a:txBody>
                  <a:tcPr marL="91450" marR="91450" marT="45725" marB="45725"/>
                </a:tc>
                <a:extLst>
                  <a:ext uri="{0D108BD9-81ED-4DB2-BD59-A6C34878D82A}">
                    <a16:rowId xmlns:a16="http://schemas.microsoft.com/office/drawing/2014/main" val="10001"/>
                  </a:ext>
                </a:extLst>
              </a:tr>
              <a:tr h="24547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secondaire (1)</a:t>
                      </a:r>
                      <a:endParaRPr/>
                    </a:p>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Etienne Viallet </a:t>
                      </a:r>
                      <a:endParaRPr/>
                    </a:p>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Malik Chaïb (suppléant)</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Elève (1): Nisha A</a:t>
                      </a:r>
                      <a:r>
                        <a:rPr lang="fr-FR">
                          <a:latin typeface="Arial"/>
                          <a:ea typeface="Arial"/>
                          <a:cs typeface="Arial"/>
                          <a:sym typeface="Arial"/>
                        </a:rPr>
                        <a:t>lcindor</a:t>
                      </a:r>
                      <a:r>
                        <a:rPr lang="fr-FR" sz="1400" u="none" strike="noStrike" cap="none">
                          <a:latin typeface="Arial"/>
                          <a:ea typeface="Arial"/>
                          <a:cs typeface="Arial"/>
                          <a:sym typeface="Arial"/>
                        </a:rPr>
                        <a:t> (Titulaire-terminale</a:t>
                      </a:r>
                      <a:r>
                        <a:rPr lang="fr-FR">
                          <a:latin typeface="Arial"/>
                          <a:ea typeface="Arial"/>
                          <a:cs typeface="Arial"/>
                          <a:sym typeface="Arial"/>
                        </a:rPr>
                        <a:t>) Martina David (</a:t>
                      </a:r>
                      <a:r>
                        <a:rPr lang="fr-FR" sz="1400" u="none" strike="noStrike" cap="none">
                          <a:latin typeface="Arial"/>
                          <a:ea typeface="Arial"/>
                          <a:cs typeface="Arial"/>
                          <a:sym typeface="Arial"/>
                        </a:rPr>
                        <a:t>suppléante-3ème)</a:t>
                      </a:r>
                      <a:endParaRPr/>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administratifs(1) : néant</a:t>
                      </a:r>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bl>
          </a:graphicData>
        </a:graphic>
      </p:graphicFrame>
      <p:sp>
        <p:nvSpPr>
          <p:cNvPr id="261" name="Google Shape;261;p40"/>
          <p:cNvSpPr txBox="1"/>
          <p:nvPr/>
        </p:nvSpPr>
        <p:spPr>
          <a:xfrm>
            <a:off x="348793" y="1770960"/>
            <a:ext cx="11312164"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Le conseil d’établissement est une instance tripartite composée en nombre égal de membres de droit représentant l’administration, de représentants des personnels de l’établissement et de représentants des parents d’élèves et des élèves. </a:t>
            </a:r>
            <a:endParaRPr/>
          </a:p>
          <a:p>
            <a:pPr marL="0" marR="0" lvl="0" indent="0" algn="l"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Membres siégeant avec droit de vote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latin typeface="Arial"/>
                <a:ea typeface="Arial"/>
                <a:cs typeface="Arial"/>
                <a:sym typeface="Arial"/>
              </a:rPr>
              <a:t>3.Installation des différentes instances: </a:t>
            </a:r>
            <a:r>
              <a:rPr lang="fr-FR" sz="2400" i="0" u="none" strike="noStrike">
                <a:solidFill>
                  <a:srgbClr val="000000"/>
                </a:solidFill>
                <a:latin typeface="Arial"/>
                <a:ea typeface="Arial"/>
                <a:cs typeface="Arial"/>
                <a:sym typeface="Arial"/>
              </a:rPr>
              <a:t>CONSEIL DU SECOND DEGRE </a:t>
            </a:r>
            <a:endParaRPr sz="2400">
              <a:latin typeface="Arial"/>
              <a:ea typeface="Arial"/>
              <a:cs typeface="Arial"/>
              <a:sym typeface="Arial"/>
            </a:endParaRPr>
          </a:p>
        </p:txBody>
      </p:sp>
      <p:graphicFrame>
        <p:nvGraphicFramePr>
          <p:cNvPr id="267" name="Google Shape;267;p41"/>
          <p:cNvGraphicFramePr/>
          <p:nvPr>
            <p:extLst>
              <p:ext uri="{D42A27DB-BD31-4B8C-83A1-F6EECF244321}">
                <p14:modId xmlns:p14="http://schemas.microsoft.com/office/powerpoint/2010/main" val="3695408917"/>
              </p:ext>
            </p:extLst>
          </p:nvPr>
        </p:nvGraphicFramePr>
        <p:xfrm>
          <a:off x="450610" y="1687689"/>
          <a:ext cx="10543375" cy="3352840"/>
        </p:xfrm>
        <a:graphic>
          <a:graphicData uri="http://schemas.openxmlformats.org/drawingml/2006/table">
            <a:tbl>
              <a:tblPr firstRow="1" bandRow="1">
                <a:noFill/>
                <a:tableStyleId>{9F76D22F-883F-4812-B6FA-5B0FCA34A91E}</a:tableStyleId>
              </a:tblPr>
              <a:tblGrid>
                <a:gridCol w="2108675">
                  <a:extLst>
                    <a:ext uri="{9D8B030D-6E8A-4147-A177-3AD203B41FA5}">
                      <a16:colId xmlns:a16="http://schemas.microsoft.com/office/drawing/2014/main" val="20000"/>
                    </a:ext>
                  </a:extLst>
                </a:gridCol>
                <a:gridCol w="2108675">
                  <a:extLst>
                    <a:ext uri="{9D8B030D-6E8A-4147-A177-3AD203B41FA5}">
                      <a16:colId xmlns:a16="http://schemas.microsoft.com/office/drawing/2014/main" val="20001"/>
                    </a:ext>
                  </a:extLst>
                </a:gridCol>
                <a:gridCol w="2108675">
                  <a:extLst>
                    <a:ext uri="{9D8B030D-6E8A-4147-A177-3AD203B41FA5}">
                      <a16:colId xmlns:a16="http://schemas.microsoft.com/office/drawing/2014/main" val="20002"/>
                    </a:ext>
                  </a:extLst>
                </a:gridCol>
                <a:gridCol w="2108675">
                  <a:extLst>
                    <a:ext uri="{9D8B030D-6E8A-4147-A177-3AD203B41FA5}">
                      <a16:colId xmlns:a16="http://schemas.microsoft.com/office/drawing/2014/main" val="20003"/>
                    </a:ext>
                  </a:extLst>
                </a:gridCol>
                <a:gridCol w="2108675">
                  <a:extLst>
                    <a:ext uri="{9D8B030D-6E8A-4147-A177-3AD203B41FA5}">
                      <a16:colId xmlns:a16="http://schemas.microsoft.com/office/drawing/2014/main" val="20004"/>
                    </a:ext>
                  </a:extLst>
                </a:gridCol>
              </a:tblGrid>
              <a:tr h="287025">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secondaire (2)</a:t>
                      </a:r>
                      <a:endParaRPr/>
                    </a:p>
                    <a:p>
                      <a:pPr marL="0" marR="0" lvl="0" indent="0" algn="ctr" rtl="0">
                        <a:lnSpc>
                          <a:spcPct val="100000"/>
                        </a:lnSpc>
                        <a:spcBef>
                          <a:spcPts val="0"/>
                        </a:spcBef>
                        <a:spcAft>
                          <a:spcPts val="0"/>
                        </a:spcAft>
                        <a:buNone/>
                      </a:pP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Administratifs et service (1)</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Parents (2)</a:t>
                      </a:r>
                      <a:endParaRPr/>
                    </a:p>
                    <a:p>
                      <a:pPr marL="0" marR="0" lvl="0" indent="0" algn="ctr" rtl="0">
                        <a:lnSpc>
                          <a:spcPct val="100000"/>
                        </a:lnSpc>
                        <a:spcBef>
                          <a:spcPts val="0"/>
                        </a:spcBef>
                        <a:spcAft>
                          <a:spcPts val="0"/>
                        </a:spcAft>
                        <a:buNone/>
                      </a:pP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Elève(1)</a:t>
                      </a:r>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a:solidFill>
                            <a:schemeClr val="dk1"/>
                          </a:solidFill>
                          <a:latin typeface="Lustria"/>
                          <a:ea typeface="Lustria"/>
                          <a:cs typeface="Lustria"/>
                          <a:sym typeface="Lustria"/>
                        </a:rPr>
                        <a:t>Etienne Viallet </a:t>
                      </a:r>
                      <a:endParaRPr/>
                    </a:p>
                    <a:p>
                      <a:pPr marL="0" marR="0" lvl="0" indent="0" algn="l" rtl="0">
                        <a:lnSpc>
                          <a:spcPct val="100000"/>
                        </a:lnSpc>
                        <a:spcBef>
                          <a:spcPts val="0"/>
                        </a:spcBef>
                        <a:spcAft>
                          <a:spcPts val="0"/>
                        </a:spcAft>
                        <a:buNone/>
                      </a:pPr>
                      <a:r>
                        <a:rPr lang="fr-FR" sz="1400" b="0" i="0" u="none" strike="noStrike" cap="none">
                          <a:solidFill>
                            <a:schemeClr val="dk1"/>
                          </a:solidFill>
                          <a:latin typeface="Lustria"/>
                          <a:ea typeface="Lustria"/>
                          <a:cs typeface="Lustria"/>
                          <a:sym typeface="Lustria"/>
                        </a:rPr>
                        <a:t>Malik Chaïb</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néant</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dirty="0">
                          <a:solidFill>
                            <a:schemeClr val="dk1"/>
                          </a:solidFill>
                          <a:latin typeface="Lustria"/>
                          <a:ea typeface="Lustria"/>
                          <a:cs typeface="Lustria"/>
                          <a:sym typeface="Lustria"/>
                        </a:rPr>
                        <a:t>Parents (3): SHAMA AMESBURY (SUPPLEANTE),CORA CASSE, CARLA JORGE</a:t>
                      </a:r>
                      <a:endParaRPr dirty="0"/>
                    </a:p>
                  </a:txBody>
                  <a:tcPr marL="91450" marR="91450" marT="45725" marB="45725"/>
                </a:tc>
                <a:tc>
                  <a:txBody>
                    <a:bodyPr/>
                    <a:lstStyle/>
                    <a:p>
                      <a:pPr marL="0" lvl="0" indent="0" algn="l" rtl="0">
                        <a:spcBef>
                          <a:spcPts val="0"/>
                        </a:spcBef>
                        <a:spcAft>
                          <a:spcPts val="0"/>
                        </a:spcAft>
                        <a:buClr>
                          <a:schemeClr val="dk1"/>
                        </a:buClr>
                        <a:buFont typeface="Arial"/>
                        <a:buNone/>
                      </a:pPr>
                      <a:r>
                        <a:rPr lang="fr-FR">
                          <a:latin typeface="Arial"/>
                          <a:ea typeface="Arial"/>
                          <a:cs typeface="Arial"/>
                          <a:sym typeface="Arial"/>
                        </a:rPr>
                        <a:t>Nisha Alcindor (Titulaire-terminale) Martina David (suppléante-3ème)</a:t>
                      </a:r>
                      <a:endParaRPr/>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268" name="Google Shape;268;p41"/>
          <p:cNvSpPr txBox="1"/>
          <p:nvPr/>
        </p:nvSpPr>
        <p:spPr>
          <a:xfrm>
            <a:off x="450610" y="5410005"/>
            <a:ext cx="1087098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Election en leur sein par les membres titulaires et suppléants du conseil d’établissement appartenant à leurs catégories respectives, lors de la première réunion du conseil qui suit les élections :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2"/>
          <p:cNvSpPr txBox="1">
            <a:spLocks noGrp="1"/>
          </p:cNvSpPr>
          <p:nvPr>
            <p:ph type="title"/>
          </p:nvPr>
        </p:nvSpPr>
        <p:spPr>
          <a:xfrm>
            <a:off x="631615" y="8"/>
            <a:ext cx="10390800" cy="1339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solidFill>
                  <a:srgbClr val="3C474C"/>
                </a:solidFill>
                <a:latin typeface="Arial"/>
                <a:ea typeface="Arial"/>
                <a:cs typeface="Arial"/>
                <a:sym typeface="Arial"/>
              </a:rPr>
              <a:t>3.Installation des différentes instances, </a:t>
            </a:r>
            <a:r>
              <a:rPr lang="fr-FR" sz="2400" b="1" i="0" u="none" strike="noStrike">
                <a:solidFill>
                  <a:srgbClr val="3C474C"/>
                </a:solidFill>
                <a:latin typeface="Arial"/>
                <a:ea typeface="Arial"/>
                <a:cs typeface="Arial"/>
                <a:sym typeface="Arial"/>
              </a:rPr>
              <a:t>COMITE D’EDUCATION A LA SANTE, A LA CITOYENNETE ET A L’ENVIRONNEMENT (</a:t>
            </a:r>
            <a:r>
              <a:rPr lang="fr-FR" sz="2400" i="0" u="none" strike="noStrike">
                <a:solidFill>
                  <a:srgbClr val="3C474C"/>
                </a:solidFill>
                <a:latin typeface="Arial"/>
                <a:ea typeface="Arial"/>
                <a:cs typeface="Arial"/>
                <a:sym typeface="Arial"/>
              </a:rPr>
              <a:t>CESCE )</a:t>
            </a:r>
            <a:endParaRPr sz="2400">
              <a:solidFill>
                <a:srgbClr val="3C474C"/>
              </a:solidFill>
              <a:latin typeface="Arial"/>
              <a:ea typeface="Arial"/>
              <a:cs typeface="Arial"/>
              <a:sym typeface="Arial"/>
            </a:endParaRPr>
          </a:p>
        </p:txBody>
      </p:sp>
      <p:graphicFrame>
        <p:nvGraphicFramePr>
          <p:cNvPr id="274" name="Google Shape;274;p42"/>
          <p:cNvGraphicFramePr/>
          <p:nvPr>
            <p:extLst>
              <p:ext uri="{D42A27DB-BD31-4B8C-83A1-F6EECF244321}">
                <p14:modId xmlns:p14="http://schemas.microsoft.com/office/powerpoint/2010/main" val="2618412842"/>
              </p:ext>
            </p:extLst>
          </p:nvPr>
        </p:nvGraphicFramePr>
        <p:xfrm>
          <a:off x="405985" y="953159"/>
          <a:ext cx="11266875" cy="4633000"/>
        </p:xfrm>
        <a:graphic>
          <a:graphicData uri="http://schemas.openxmlformats.org/drawingml/2006/table">
            <a:tbl>
              <a:tblPr firstRow="1" bandRow="1">
                <a:noFill/>
                <a:tableStyleId>{9F76D22F-883F-4812-B6FA-5B0FCA34A91E}</a:tableStyleId>
              </a:tblPr>
              <a:tblGrid>
                <a:gridCol w="2253375">
                  <a:extLst>
                    <a:ext uri="{9D8B030D-6E8A-4147-A177-3AD203B41FA5}">
                      <a16:colId xmlns:a16="http://schemas.microsoft.com/office/drawing/2014/main" val="20000"/>
                    </a:ext>
                  </a:extLst>
                </a:gridCol>
                <a:gridCol w="2253375">
                  <a:extLst>
                    <a:ext uri="{9D8B030D-6E8A-4147-A177-3AD203B41FA5}">
                      <a16:colId xmlns:a16="http://schemas.microsoft.com/office/drawing/2014/main" val="20001"/>
                    </a:ext>
                  </a:extLst>
                </a:gridCol>
                <a:gridCol w="2253375">
                  <a:extLst>
                    <a:ext uri="{9D8B030D-6E8A-4147-A177-3AD203B41FA5}">
                      <a16:colId xmlns:a16="http://schemas.microsoft.com/office/drawing/2014/main" val="20002"/>
                    </a:ext>
                  </a:extLst>
                </a:gridCol>
                <a:gridCol w="1758525">
                  <a:extLst>
                    <a:ext uri="{9D8B030D-6E8A-4147-A177-3AD203B41FA5}">
                      <a16:colId xmlns:a16="http://schemas.microsoft.com/office/drawing/2014/main" val="20003"/>
                    </a:ext>
                  </a:extLst>
                </a:gridCol>
                <a:gridCol w="2748225">
                  <a:extLst>
                    <a:ext uri="{9D8B030D-6E8A-4147-A177-3AD203B41FA5}">
                      <a16:colId xmlns:a16="http://schemas.microsoft.com/office/drawing/2014/main" val="20004"/>
                    </a:ext>
                  </a:extLst>
                </a:gridCol>
              </a:tblGrid>
              <a:tr h="1043035">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dirty="0">
                          <a:solidFill>
                            <a:schemeClr val="lt1"/>
                          </a:solidFill>
                          <a:latin typeface="Lustria"/>
                          <a:ea typeface="Lustria"/>
                          <a:cs typeface="Lustria"/>
                          <a:sym typeface="Lustria"/>
                        </a:rPr>
                        <a:t>Enseignants  et personnels vie scolaire (2)</a:t>
                      </a:r>
                      <a:endParaRPr dirty="0"/>
                    </a:p>
                    <a:p>
                      <a:pPr marL="0" marR="0" lvl="0" indent="0" algn="ctr" rtl="0">
                        <a:lnSpc>
                          <a:spcPct val="100000"/>
                        </a:lnSpc>
                        <a:spcBef>
                          <a:spcPts val="0"/>
                        </a:spcBef>
                        <a:spcAft>
                          <a:spcPts val="0"/>
                        </a:spcAft>
                        <a:buNone/>
                      </a:pPr>
                      <a:endParaRPr sz="1400" u="none" strike="noStrike" cap="none" dirty="0"/>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Personnel de santé (1)</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Parents (2)</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Eco délégués (2)</a:t>
                      </a:r>
                      <a:endParaRPr/>
                    </a:p>
                  </a:txBody>
                  <a:tcPr marL="91450" marR="91450" marT="45725" marB="45725" anchor="ctr"/>
                </a:tc>
                <a:extLst>
                  <a:ext uri="{0D108BD9-81ED-4DB2-BD59-A6C34878D82A}">
                    <a16:rowId xmlns:a16="http://schemas.microsoft.com/office/drawing/2014/main" val="10000"/>
                  </a:ext>
                </a:extLst>
              </a:tr>
              <a:tr h="181158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solidFill>
                            <a:srgbClr val="FF0000"/>
                          </a:solidFill>
                        </a:rPr>
                        <a:t>Jérôme </a:t>
                      </a:r>
                      <a:r>
                        <a:rPr lang="fr-FR" sz="1400" u="none" strike="noStrike" cap="none" dirty="0" err="1">
                          <a:solidFill>
                            <a:srgbClr val="FF0000"/>
                          </a:solidFill>
                        </a:rPr>
                        <a:t>Somazzi</a:t>
                      </a:r>
                      <a:endParaRPr lang="fr-FR" sz="1400" u="none" strike="noStrike" cap="none" dirty="0">
                        <a:solidFill>
                          <a:srgbClr val="FF0000"/>
                        </a:solidFill>
                      </a:endParaRPr>
                    </a:p>
                    <a:p>
                      <a:pPr marL="0" marR="0" lvl="0" indent="0" algn="l" rtl="0">
                        <a:lnSpc>
                          <a:spcPct val="100000"/>
                        </a:lnSpc>
                        <a:spcBef>
                          <a:spcPts val="0"/>
                        </a:spcBef>
                        <a:spcAft>
                          <a:spcPts val="0"/>
                        </a:spcAft>
                        <a:buNone/>
                      </a:pPr>
                      <a:endParaRPr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Infirmière :</a:t>
                      </a:r>
                      <a:endParaRPr/>
                    </a:p>
                    <a:p>
                      <a:pPr marL="0" marR="0" lvl="0" indent="0" algn="l" rtl="0">
                        <a:lnSpc>
                          <a:spcPct val="100000"/>
                        </a:lnSpc>
                        <a:spcBef>
                          <a:spcPts val="0"/>
                        </a:spcBef>
                        <a:spcAft>
                          <a:spcPts val="0"/>
                        </a:spcAft>
                        <a:buNone/>
                      </a:pPr>
                      <a:r>
                        <a:rPr lang="fr-FR" sz="1400" u="none" strike="noStrike" cap="none"/>
                        <a:t>Nathalie Estico</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FF0000"/>
                          </a:solidFill>
                        </a:rPr>
                        <a:t>Natasha Servina; Marie </a:t>
                      </a:r>
                      <a:r>
                        <a:rPr lang="en-US" sz="1400" u="none" strike="noStrike" cap="none" dirty="0" err="1">
                          <a:solidFill>
                            <a:srgbClr val="FF0000"/>
                          </a:solidFill>
                        </a:rPr>
                        <a:t>Rignace</a:t>
                      </a:r>
                      <a:r>
                        <a:rPr lang="en-US" sz="1400" u="none" strike="noStrike" cap="none" dirty="0">
                          <a:solidFill>
                            <a:srgbClr val="FF0000"/>
                          </a:solidFill>
                        </a:rPr>
                        <a:t>; </a:t>
                      </a: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FF0000"/>
                          </a:solidFill>
                        </a:rPr>
                        <a:t>Christelle </a:t>
                      </a:r>
                      <a:r>
                        <a:rPr lang="en-US" sz="1400" u="none" strike="noStrike" cap="none" dirty="0" err="1">
                          <a:solidFill>
                            <a:srgbClr val="FF0000"/>
                          </a:solidFill>
                        </a:rPr>
                        <a:t>Verheyden</a:t>
                      </a:r>
                      <a:r>
                        <a:rPr lang="en-US" sz="1400" u="none" strike="noStrike" cap="none" dirty="0">
                          <a:solidFill>
                            <a:srgbClr val="FF0000"/>
                          </a:solidFill>
                        </a:rPr>
                        <a:t> (</a:t>
                      </a:r>
                      <a:r>
                        <a:rPr lang="en-US" sz="1400" u="none" strike="noStrike" cap="none" dirty="0" err="1">
                          <a:solidFill>
                            <a:srgbClr val="FF0000"/>
                          </a:solidFill>
                        </a:rPr>
                        <a:t>suppléante</a:t>
                      </a:r>
                      <a:r>
                        <a:rPr lang="en-US" sz="1400" u="none" strike="noStrike" cap="none" dirty="0">
                          <a:solidFill>
                            <a:srgbClr val="FF0000"/>
                          </a:solidFill>
                        </a:rPr>
                        <a:t>)</a:t>
                      </a:r>
                      <a:endParaRPr dirty="0"/>
                    </a:p>
                    <a:p>
                      <a:pPr marL="0" marR="0" lvl="0" indent="0" algn="l" rtl="0">
                        <a:lnSpc>
                          <a:spcPct val="100000"/>
                        </a:lnSpc>
                        <a:spcBef>
                          <a:spcPts val="0"/>
                        </a:spcBef>
                        <a:spcAft>
                          <a:spcPts val="0"/>
                        </a:spcAft>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a:t>Rafael Amesbury (titulaire-terminale)</a:t>
                      </a:r>
                      <a:endParaRPr/>
                    </a:p>
                    <a:p>
                      <a:pPr marL="0" marR="0" lvl="0" indent="0" algn="l" rtl="0">
                        <a:lnSpc>
                          <a:spcPct val="100000"/>
                        </a:lnSpc>
                        <a:spcBef>
                          <a:spcPts val="0"/>
                        </a:spcBef>
                        <a:spcAft>
                          <a:spcPts val="0"/>
                        </a:spcAft>
                        <a:buNone/>
                      </a:pPr>
                      <a:r>
                        <a:rPr lang="fr-FR"/>
                        <a:t>Roy Jackson (titulaire-terminale)</a:t>
                      </a: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r>
                        <a:rPr lang="fr-FR" u="sng"/>
                        <a:t>non- éco-délégués :</a:t>
                      </a:r>
                      <a:endParaRPr u="sng"/>
                    </a:p>
                    <a:p>
                      <a:pPr marL="0" marR="0" lvl="0" indent="0" algn="l" rtl="0">
                        <a:lnSpc>
                          <a:spcPct val="100000"/>
                        </a:lnSpc>
                        <a:spcBef>
                          <a:spcPts val="0"/>
                        </a:spcBef>
                        <a:spcAft>
                          <a:spcPts val="0"/>
                        </a:spcAft>
                        <a:buNone/>
                      </a:pPr>
                      <a:r>
                        <a:rPr lang="fr-FR"/>
                        <a:t>Michaela Prosper (suppléante-3ème)</a:t>
                      </a:r>
                      <a:endParaRPr/>
                    </a:p>
                    <a:p>
                      <a:pPr marL="0" marR="0" lvl="0" indent="0" algn="l" rtl="0">
                        <a:lnSpc>
                          <a:spcPct val="100000"/>
                        </a:lnSpc>
                        <a:spcBef>
                          <a:spcPts val="0"/>
                        </a:spcBef>
                        <a:spcAft>
                          <a:spcPts val="0"/>
                        </a:spcAft>
                        <a:buNone/>
                      </a:pPr>
                      <a:r>
                        <a:rPr lang="fr-FR"/>
                        <a:t>Christya Haddad (suppléante-6ème)</a:t>
                      </a:r>
                      <a:endParaRPr/>
                    </a:p>
                  </a:txBody>
                  <a:tcPr marL="91450" marR="91450" marT="45725" marB="45725"/>
                </a:tc>
                <a:extLst>
                  <a:ext uri="{0D108BD9-81ED-4DB2-BD59-A6C34878D82A}">
                    <a16:rowId xmlns:a16="http://schemas.microsoft.com/office/drawing/2014/main" val="10001"/>
                  </a:ext>
                </a:extLst>
              </a:tr>
              <a:tr h="658762">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658762">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275" name="Google Shape;275;p42"/>
          <p:cNvSpPr txBox="1"/>
          <p:nvPr/>
        </p:nvSpPr>
        <p:spPr>
          <a:xfrm>
            <a:off x="405985" y="5586161"/>
            <a:ext cx="113799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600" b="0" i="0" u="none" strike="noStrike" cap="none" dirty="0">
                <a:solidFill>
                  <a:srgbClr val="000000"/>
                </a:solidFill>
                <a:latin typeface="Arial"/>
                <a:ea typeface="Arial"/>
                <a:cs typeface="Arial"/>
                <a:sym typeface="Arial"/>
              </a:rPr>
              <a:t>Il est composé des personnels d’éducation, sociaux et de santé, des représentants des personnels enseignants, des parents et des élèves, </a:t>
            </a:r>
            <a:r>
              <a:rPr lang="fr-FR" sz="1600" b="1" i="0" u="none" strike="noStrike" cap="none" dirty="0">
                <a:solidFill>
                  <a:srgbClr val="FF0000"/>
                </a:solidFill>
                <a:latin typeface="Arial"/>
                <a:ea typeface="Arial"/>
                <a:cs typeface="Arial"/>
                <a:sym typeface="Arial"/>
              </a:rPr>
              <a:t>désignés par le chef d’établissement sur proposition des membres </a:t>
            </a:r>
            <a:r>
              <a:rPr lang="fr-FR" sz="1600" b="0" i="0" u="none" strike="noStrike" cap="none" dirty="0">
                <a:solidFill>
                  <a:srgbClr val="000000"/>
                </a:solidFill>
                <a:latin typeface="Arial"/>
                <a:ea typeface="Arial"/>
                <a:cs typeface="Arial"/>
                <a:sym typeface="Arial"/>
              </a:rPr>
              <a:t>du conseil d’établissement appartenant à leurs catégories respectives. Le nombre total de ses membres, ainsi que celui de chaque catégorie de personnels représentés est validé lors du premier conseil d’établissement de l’année.</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3"/>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t>3.Installation des différentes instances, LE CONSEIL DES DELEGUES POUR LA VIE LYCEENNE et COLLEGIENNE (CVCL )</a:t>
            </a:r>
            <a:endParaRPr/>
          </a:p>
        </p:txBody>
      </p:sp>
      <p:graphicFrame>
        <p:nvGraphicFramePr>
          <p:cNvPr id="281" name="Google Shape;281;p43"/>
          <p:cNvGraphicFramePr/>
          <p:nvPr>
            <p:extLst>
              <p:ext uri="{D42A27DB-BD31-4B8C-83A1-F6EECF244321}">
                <p14:modId xmlns:p14="http://schemas.microsoft.com/office/powerpoint/2010/main" val="3878795815"/>
              </p:ext>
            </p:extLst>
          </p:nvPr>
        </p:nvGraphicFramePr>
        <p:xfrm>
          <a:off x="361361" y="1504481"/>
          <a:ext cx="11450425" cy="2517780"/>
        </p:xfrm>
        <a:graphic>
          <a:graphicData uri="http://schemas.openxmlformats.org/drawingml/2006/table">
            <a:tbl>
              <a:tblPr firstRow="1" bandRow="1">
                <a:noFill/>
                <a:tableStyleId>{9F76D22F-883F-4812-B6FA-5B0FCA34A91E}</a:tableStyleId>
              </a:tblPr>
              <a:tblGrid>
                <a:gridCol w="2843750">
                  <a:extLst>
                    <a:ext uri="{9D8B030D-6E8A-4147-A177-3AD203B41FA5}">
                      <a16:colId xmlns:a16="http://schemas.microsoft.com/office/drawing/2014/main" val="20000"/>
                    </a:ext>
                  </a:extLst>
                </a:gridCol>
                <a:gridCol w="1574275">
                  <a:extLst>
                    <a:ext uri="{9D8B030D-6E8A-4147-A177-3AD203B41FA5}">
                      <a16:colId xmlns:a16="http://schemas.microsoft.com/office/drawing/2014/main" val="20001"/>
                    </a:ext>
                  </a:extLst>
                </a:gridCol>
                <a:gridCol w="2342125">
                  <a:extLst>
                    <a:ext uri="{9D8B030D-6E8A-4147-A177-3AD203B41FA5}">
                      <a16:colId xmlns:a16="http://schemas.microsoft.com/office/drawing/2014/main" val="20002"/>
                    </a:ext>
                  </a:extLst>
                </a:gridCol>
                <a:gridCol w="2253375">
                  <a:extLst>
                    <a:ext uri="{9D8B030D-6E8A-4147-A177-3AD203B41FA5}">
                      <a16:colId xmlns:a16="http://schemas.microsoft.com/office/drawing/2014/main" val="20003"/>
                    </a:ext>
                  </a:extLst>
                </a:gridCol>
                <a:gridCol w="2436900">
                  <a:extLst>
                    <a:ext uri="{9D8B030D-6E8A-4147-A177-3AD203B41FA5}">
                      <a16:colId xmlns:a16="http://schemas.microsoft.com/office/drawing/2014/main" val="20004"/>
                    </a:ext>
                  </a:extLst>
                </a:gridCol>
              </a:tblGrid>
              <a:tr h="177800">
                <a:tc gridSpan="2">
                  <a:txBody>
                    <a:bodyPr/>
                    <a:lstStyle/>
                    <a:p>
                      <a:pPr marL="0" marR="0" lvl="0" indent="0" algn="ctr" rtl="0">
                        <a:lnSpc>
                          <a:spcPct val="100000"/>
                        </a:lnSpc>
                        <a:spcBef>
                          <a:spcPts val="0"/>
                        </a:spcBef>
                        <a:spcAft>
                          <a:spcPts val="0"/>
                        </a:spcAft>
                        <a:buNone/>
                      </a:pPr>
                      <a:r>
                        <a:rPr lang="fr-FR" sz="1400" u="none" strike="noStrike" cap="none"/>
                        <a:t>membres</a:t>
                      </a:r>
                      <a:endParaRPr/>
                    </a:p>
                  </a:txBody>
                  <a:tcPr marL="91450" marR="91450" marT="45725" marB="45725" anchor="ctr"/>
                </a:tc>
                <a:tc hMerge="1">
                  <a:txBody>
                    <a:bodyPr/>
                    <a:lstStyle/>
                    <a:p>
                      <a:endParaRPr lang="fr-FR"/>
                    </a:p>
                  </a:txBody>
                  <a:tcPr/>
                </a:tc>
                <a:tc gridSpan="3">
                  <a:txBody>
                    <a:bodyPr/>
                    <a:lstStyle/>
                    <a:p>
                      <a:pPr marL="0" marR="0" lvl="0" indent="0" algn="ctr" rtl="0">
                        <a:lnSpc>
                          <a:spcPct val="100000"/>
                        </a:lnSpc>
                        <a:spcBef>
                          <a:spcPts val="0"/>
                        </a:spcBef>
                        <a:spcAft>
                          <a:spcPts val="0"/>
                        </a:spcAft>
                        <a:buNone/>
                      </a:pPr>
                      <a:r>
                        <a:rPr lang="fr-FR" sz="1400" u="none" strike="noStrike" cap="none"/>
                        <a:t>consultatifs</a:t>
                      </a:r>
                      <a:endParaRPr/>
                    </a:p>
                  </a:txBody>
                  <a:tcPr marL="91450" marR="91450" marT="45725" marB="45725"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77800">
                <a:tc>
                  <a:txBody>
                    <a:bodyPr/>
                    <a:lstStyle/>
                    <a:p>
                      <a:pPr marL="0" marR="0" lvl="0" indent="0" algn="ctr" rtl="0">
                        <a:lnSpc>
                          <a:spcPct val="100000"/>
                        </a:lnSpc>
                        <a:spcBef>
                          <a:spcPts val="0"/>
                        </a:spcBef>
                        <a:spcAft>
                          <a:spcPts val="0"/>
                        </a:spcAft>
                        <a:buNone/>
                      </a:pPr>
                      <a:r>
                        <a:rPr lang="fr-FR" sz="1400" u="none" strike="noStrike" cap="none"/>
                        <a:t>Administration</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10 Elèves du secondaire</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5 personnels enseignements d’éducation </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b="0" i="0" u="none" strike="noStrike" cap="none">
                          <a:solidFill>
                            <a:srgbClr val="3C474C"/>
                          </a:solidFill>
                          <a:latin typeface="Lustria"/>
                          <a:ea typeface="Lustria"/>
                          <a:cs typeface="Lustria"/>
                          <a:sym typeface="Lustria"/>
                        </a:rPr>
                        <a:t>3 personnels administratifs, sociaux, santé, technique</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2 parents</a:t>
                      </a:r>
                      <a:endParaRPr/>
                    </a:p>
                  </a:txBody>
                  <a:tcPr marL="91450" marR="91450" marT="45725" marB="45725" anchor="ctr"/>
                </a:tc>
                <a:extLst>
                  <a:ext uri="{0D108BD9-81ED-4DB2-BD59-A6C34878D82A}">
                    <a16:rowId xmlns:a16="http://schemas.microsoft.com/office/drawing/2014/main" val="10001"/>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Présidente : 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solidFill>
                            <a:srgbClr val="3C474C"/>
                          </a:solidFill>
                        </a:rPr>
                        <a:t>Vice président :</a:t>
                      </a:r>
                      <a:endParaRPr sz="1400" u="none" strike="noStrike" cap="none">
                        <a:solidFill>
                          <a:srgbClr val="3C474C"/>
                        </a:solidFill>
                      </a:endParaRPr>
                    </a:p>
                    <a:p>
                      <a:pPr marL="0" marR="0" lvl="0" indent="0" algn="l" rtl="0">
                        <a:lnSpc>
                          <a:spcPct val="100000"/>
                        </a:lnSpc>
                        <a:spcBef>
                          <a:spcPts val="0"/>
                        </a:spcBef>
                        <a:spcAft>
                          <a:spcPts val="0"/>
                        </a:spcAft>
                        <a:buNone/>
                      </a:pPr>
                      <a:r>
                        <a:rPr lang="fr-FR" b="1">
                          <a:solidFill>
                            <a:srgbClr val="3C474C"/>
                          </a:solidFill>
                        </a:rPr>
                        <a:t>Résultats des élections lundi 27 novembre 2023</a:t>
                      </a:r>
                      <a:endParaRPr b="1">
                        <a:solidFill>
                          <a:srgbClr val="3C474C"/>
                        </a:solidFill>
                      </a:endParaRPr>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dirty="0">
                          <a:solidFill>
                            <a:srgbClr val="000000"/>
                          </a:solidFill>
                          <a:latin typeface="Arial"/>
                          <a:ea typeface="Arial"/>
                          <a:cs typeface="Arial"/>
                          <a:sym typeface="Arial"/>
                        </a:rPr>
                        <a:t>Aurélia Roumestand</a:t>
                      </a:r>
                      <a:endParaRPr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Nathalie Estico ?</a:t>
                      </a:r>
                      <a:endParaRPr/>
                    </a:p>
                    <a:p>
                      <a:pPr marL="0" marR="0" lvl="0" indent="0" algn="l" rtl="0">
                        <a:lnSpc>
                          <a:spcPct val="100000"/>
                        </a:lnSpc>
                        <a:spcBef>
                          <a:spcPts val="0"/>
                        </a:spcBef>
                        <a:spcAft>
                          <a:spcPts val="0"/>
                        </a:spcAft>
                        <a:buNone/>
                      </a:pPr>
                      <a:r>
                        <a:rPr lang="fr-FR" sz="1400" u="none" strike="noStrike" cap="none"/>
                        <a:t>Shyamla Mondon?</a:t>
                      </a:r>
                      <a:endParaRPr/>
                    </a:p>
                    <a:p>
                      <a:pPr marL="0" marR="0" lvl="0" indent="0" algn="l" rtl="0">
                        <a:lnSpc>
                          <a:spcPct val="100000"/>
                        </a:lnSpc>
                        <a:spcBef>
                          <a:spcPts val="0"/>
                        </a:spcBef>
                        <a:spcAft>
                          <a:spcPts val="0"/>
                        </a:spcAft>
                        <a:buNone/>
                      </a:pPr>
                      <a:r>
                        <a:rPr lang="fr-FR" sz="1400" u="none" strike="noStrike" cap="none"/>
                        <a:t>Manon Peron ?</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dirty="0">
                          <a:solidFill>
                            <a:schemeClr val="dk1"/>
                          </a:solidFill>
                          <a:latin typeface="Lustria"/>
                          <a:ea typeface="Lustria"/>
                          <a:cs typeface="Lustria"/>
                          <a:sym typeface="Lustria"/>
                        </a:rPr>
                        <a:t>Parents (2): SHAMA AMESBURY, CARLA JORGE (suppléante)</a:t>
                      </a:r>
                      <a:endParaRPr dirty="0"/>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282" name="Google Shape;282;p43"/>
          <p:cNvSpPr txBox="1"/>
          <p:nvPr/>
        </p:nvSpPr>
        <p:spPr>
          <a:xfrm>
            <a:off x="361361" y="4614855"/>
            <a:ext cx="11380029"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Les représentants des personnels sont </a:t>
            </a:r>
            <a:r>
              <a:rPr lang="fr-FR" sz="1800" b="1" i="0" u="none" strike="noStrike" cap="none">
                <a:solidFill>
                  <a:srgbClr val="000000"/>
                </a:solidFill>
                <a:latin typeface="Arial"/>
                <a:ea typeface="Arial"/>
                <a:cs typeface="Arial"/>
                <a:sym typeface="Arial"/>
              </a:rPr>
              <a:t>désignés</a:t>
            </a:r>
            <a:r>
              <a:rPr lang="fr-FR" sz="1800" b="0" i="0" u="none" strike="noStrike" cap="none">
                <a:solidFill>
                  <a:srgbClr val="000000"/>
                </a:solidFill>
                <a:latin typeface="Arial"/>
                <a:ea typeface="Arial"/>
                <a:cs typeface="Arial"/>
                <a:sym typeface="Arial"/>
              </a:rPr>
              <a:t> chaque année, parmi les membres volontaires des personnels d’enseignement et d’éducation et des personnels administratifs, techniques, sociaux et de santé, au conseil du second degré, lorsqu’il existe, ou à défaut au conseil d’établissement. </a:t>
            </a:r>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Deux </a:t>
            </a:r>
            <a:r>
              <a:rPr lang="fr-FR" sz="1800" b="1" i="0" u="none" strike="noStrike" cap="none">
                <a:solidFill>
                  <a:srgbClr val="000000"/>
                </a:solidFill>
                <a:latin typeface="Arial"/>
                <a:ea typeface="Arial"/>
                <a:cs typeface="Arial"/>
                <a:sym typeface="Arial"/>
              </a:rPr>
              <a:t>représentants des parents d’élèves sont élus</a:t>
            </a:r>
            <a:r>
              <a:rPr lang="fr-FR" sz="1800" b="0" i="0" u="none" strike="noStrike" cap="none">
                <a:solidFill>
                  <a:srgbClr val="000000"/>
                </a:solidFill>
                <a:latin typeface="Arial"/>
                <a:ea typeface="Arial"/>
                <a:cs typeface="Arial"/>
                <a:sym typeface="Arial"/>
              </a:rPr>
              <a:t>, en leur sein, par les représentants des parents d’élèves au conseil du second degré.</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4"/>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3200"/>
              <a:t>3.Installation des différentes instances, </a:t>
            </a:r>
            <a:br>
              <a:rPr lang="fr-FR" sz="3200"/>
            </a:br>
            <a:r>
              <a:rPr lang="fr-FR" sz="3200"/>
              <a:t>LE CONSEIL DE DISCIPLINE</a:t>
            </a:r>
            <a:endParaRPr/>
          </a:p>
        </p:txBody>
      </p:sp>
      <p:sp>
        <p:nvSpPr>
          <p:cNvPr id="288" name="Google Shape;288;p44"/>
          <p:cNvSpPr txBox="1">
            <a:spLocks noGrp="1"/>
          </p:cNvSpPr>
          <p:nvPr>
            <p:ph type="body" idx="1"/>
          </p:nvPr>
        </p:nvSpPr>
        <p:spPr>
          <a:xfrm>
            <a:off x="1200150" y="2133601"/>
            <a:ext cx="9793817" cy="393192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800"/>
              <a:buNone/>
            </a:pPr>
            <a:endParaRPr sz="1800" b="0" i="0" u="none" strike="noStrike">
              <a:solidFill>
                <a:srgbClr val="000000"/>
              </a:solidFill>
              <a:latin typeface="Arial"/>
              <a:ea typeface="Arial"/>
              <a:cs typeface="Arial"/>
              <a:sym typeface="Arial"/>
            </a:endParaRPr>
          </a:p>
          <a:p>
            <a:pPr marL="114300" lvl="0" indent="0" algn="l" rtl="0">
              <a:lnSpc>
                <a:spcPct val="100000"/>
              </a:lnSpc>
              <a:spcBef>
                <a:spcPts val="2000"/>
              </a:spcBef>
              <a:spcAft>
                <a:spcPts val="0"/>
              </a:spcAft>
              <a:buSzPts val="1800"/>
              <a:buNone/>
            </a:pPr>
            <a:endParaRPr/>
          </a:p>
        </p:txBody>
      </p:sp>
      <p:graphicFrame>
        <p:nvGraphicFramePr>
          <p:cNvPr id="289" name="Google Shape;289;p44"/>
          <p:cNvGraphicFramePr/>
          <p:nvPr>
            <p:extLst>
              <p:ext uri="{D42A27DB-BD31-4B8C-83A1-F6EECF244321}">
                <p14:modId xmlns:p14="http://schemas.microsoft.com/office/powerpoint/2010/main" val="4060063169"/>
              </p:ext>
            </p:extLst>
          </p:nvPr>
        </p:nvGraphicFramePr>
        <p:xfrm>
          <a:off x="386074" y="1379211"/>
          <a:ext cx="11419850" cy="3566200"/>
        </p:xfrm>
        <a:graphic>
          <a:graphicData uri="http://schemas.openxmlformats.org/drawingml/2006/table">
            <a:tbl>
              <a:tblPr firstRow="1" bandRow="1">
                <a:noFill/>
                <a:tableStyleId>{9F76D22F-883F-4812-B6FA-5B0FCA34A91E}</a:tableStyleId>
              </a:tblPr>
              <a:tblGrid>
                <a:gridCol w="2913300">
                  <a:extLst>
                    <a:ext uri="{9D8B030D-6E8A-4147-A177-3AD203B41FA5}">
                      <a16:colId xmlns:a16="http://schemas.microsoft.com/office/drawing/2014/main" val="20000"/>
                    </a:ext>
                  </a:extLst>
                </a:gridCol>
                <a:gridCol w="4006400">
                  <a:extLst>
                    <a:ext uri="{9D8B030D-6E8A-4147-A177-3AD203B41FA5}">
                      <a16:colId xmlns:a16="http://schemas.microsoft.com/office/drawing/2014/main" val="20001"/>
                    </a:ext>
                  </a:extLst>
                </a:gridCol>
                <a:gridCol w="4500150">
                  <a:extLst>
                    <a:ext uri="{9D8B030D-6E8A-4147-A177-3AD203B41FA5}">
                      <a16:colId xmlns:a16="http://schemas.microsoft.com/office/drawing/2014/main" val="20002"/>
                    </a:ext>
                  </a:extLst>
                </a:gridCol>
              </a:tblGrid>
              <a:tr h="177800">
                <a:tc>
                  <a:txBody>
                    <a:bodyPr/>
                    <a:lstStyle/>
                    <a:p>
                      <a:pPr marL="0" marR="0" lvl="0" indent="0" algn="ctr" rtl="0">
                        <a:lnSpc>
                          <a:spcPct val="100000"/>
                        </a:lnSpc>
                        <a:spcBef>
                          <a:spcPts val="0"/>
                        </a:spcBef>
                        <a:spcAft>
                          <a:spcPts val="0"/>
                        </a:spcAft>
                        <a:buNone/>
                      </a:pPr>
                      <a:r>
                        <a:rPr lang="fr-FR" sz="1400" u="none" strike="noStrike" cap="none">
                          <a:latin typeface="Arial"/>
                          <a:ea typeface="Arial"/>
                          <a:cs typeface="Arial"/>
                          <a:sym typeface="Arial"/>
                        </a:rPr>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1400" b="0" i="0" u="none" strike="noStrike" cap="none">
                          <a:solidFill>
                            <a:schemeClr val="lt1"/>
                          </a:solidFill>
                          <a:latin typeface="Arial"/>
                          <a:ea typeface="Arial"/>
                          <a:cs typeface="Arial"/>
                          <a:sym typeface="Arial"/>
                        </a:rPr>
                        <a:t>Les représentants des personnels d’enseignement et d’éducation et des personnels administratifs et de service (5)</a:t>
                      </a:r>
                      <a:endParaRPr/>
                    </a:p>
                    <a:p>
                      <a:pPr marL="0" marR="0" lvl="0" indent="0" algn="ctr"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fr-FR" sz="1400" b="0" i="0" u="none" strike="noStrike" cap="none">
                          <a:solidFill>
                            <a:schemeClr val="lt1"/>
                          </a:solidFill>
                          <a:latin typeface="Arial"/>
                          <a:ea typeface="Arial"/>
                          <a:cs typeface="Arial"/>
                          <a:sym typeface="Arial"/>
                        </a:rPr>
                        <a:t>Les représentants des parents d’élèves et des élèves du second degré (5)</a:t>
                      </a:r>
                      <a:endParaRPr/>
                    </a:p>
                    <a:p>
                      <a:pPr marL="0" marR="0" lvl="0" indent="0" algn="ctr"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latin typeface="Arial"/>
                          <a:ea typeface="Arial"/>
                          <a:cs typeface="Arial"/>
                          <a:sym typeface="Arial"/>
                        </a:rPr>
                        <a:t>Enseignants (4 sièges ): </a:t>
                      </a:r>
                      <a:endParaRPr/>
                    </a:p>
                    <a:p>
                      <a:pPr marL="0" marR="0" lvl="0" indent="0" algn="l" rtl="0">
                        <a:lnSpc>
                          <a:spcPct val="100000"/>
                        </a:lnSpc>
                        <a:spcBef>
                          <a:spcPts val="0"/>
                        </a:spcBef>
                        <a:spcAft>
                          <a:spcPts val="0"/>
                        </a:spcAft>
                        <a:buNone/>
                      </a:pPr>
                      <a:r>
                        <a:rPr lang="fr-FR" sz="1400" b="0" i="0" u="none" strike="noStrike" cap="none">
                          <a:solidFill>
                            <a:schemeClr val="dk1"/>
                          </a:solidFill>
                          <a:latin typeface="Arial"/>
                          <a:ea typeface="Arial"/>
                          <a:cs typeface="Arial"/>
                          <a:sym typeface="Arial"/>
                        </a:rPr>
                        <a:t>Caroline Sebert, Jérôme Somazzi, Etienne Viallet ; Delphine Guillemin; Magali Prouteau Malik Chaïb </a:t>
                      </a:r>
                      <a:r>
                        <a:rPr lang="fr-FR" sz="1400" b="0" i="0" u="none" strike="noStrike" cap="none">
                          <a:solidFill>
                            <a:srgbClr val="FF0000"/>
                          </a:solidFill>
                          <a:latin typeface="Arial"/>
                          <a:ea typeface="Arial"/>
                          <a:cs typeface="Arial"/>
                          <a:sym typeface="Arial"/>
                        </a:rPr>
                        <a:t>(choix de 2 suppléants)</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dirty="0">
                          <a:latin typeface="Arial"/>
                          <a:ea typeface="Arial"/>
                          <a:cs typeface="Arial"/>
                          <a:sym typeface="Arial"/>
                        </a:rPr>
                        <a:t>Cas 1 collège : Parents (3): SHAMA AMESBURY, CORA CASSE</a:t>
                      </a:r>
                      <a:r>
                        <a:rPr lang="fr-FR" sz="1400" u="none" strike="noStrike" cap="none" dirty="0">
                          <a:latin typeface="Calisto MT"/>
                          <a:ea typeface="Arial"/>
                          <a:cs typeface="Arial"/>
                          <a:sym typeface="Arial"/>
                        </a:rPr>
                        <a:t>, </a:t>
                      </a:r>
                      <a:r>
                        <a:rPr lang="fr-FR" sz="1400" u="none" strike="noStrike" cap="none" dirty="0">
                          <a:latin typeface="Arial"/>
                          <a:ea typeface="Arial"/>
                          <a:cs typeface="Arial"/>
                          <a:sym typeface="Arial"/>
                        </a:rPr>
                        <a:t>CARLA JORGE, JILIAN TALMA </a:t>
                      </a:r>
                      <a:r>
                        <a:rPr lang="fr-FR" sz="1400" u="none" strike="noStrike" cap="none" dirty="0">
                          <a:solidFill>
                            <a:schemeClr val="tx1"/>
                          </a:solidFill>
                          <a:latin typeface="Arial"/>
                          <a:ea typeface="Arial"/>
                          <a:cs typeface="Arial"/>
                          <a:sym typeface="Arial"/>
                        </a:rPr>
                        <a:t>(suppléante)</a:t>
                      </a:r>
                      <a:endParaRPr dirty="0">
                        <a:solidFill>
                          <a:schemeClr val="tx1"/>
                        </a:solidFill>
                      </a:endParaRPr>
                    </a:p>
                    <a:p>
                      <a:pPr marL="0" marR="0" lvl="0" indent="0" algn="l" rtl="0">
                        <a:lnSpc>
                          <a:spcPct val="100000"/>
                        </a:lnSpc>
                        <a:spcBef>
                          <a:spcPts val="0"/>
                        </a:spcBef>
                        <a:spcAft>
                          <a:spcPts val="0"/>
                        </a:spcAft>
                        <a:buNone/>
                      </a:pPr>
                      <a:r>
                        <a:rPr lang="fr-FR" sz="1400" u="none" strike="noStrike" cap="none" dirty="0">
                          <a:latin typeface="Arial"/>
                          <a:ea typeface="Arial"/>
                          <a:cs typeface="Arial"/>
                          <a:sym typeface="Arial"/>
                        </a:rPr>
                        <a:t>Elèves (2) :</a:t>
                      </a:r>
                      <a:r>
                        <a:rPr lang="fr-FR" dirty="0">
                          <a:latin typeface="Arial"/>
                          <a:ea typeface="Arial"/>
                          <a:cs typeface="Arial"/>
                          <a:sym typeface="Arial"/>
                        </a:rPr>
                        <a:t>Martina David</a:t>
                      </a:r>
                      <a:r>
                        <a:rPr lang="fr-FR" sz="1400" u="none" strike="noStrike" cap="none" dirty="0">
                          <a:latin typeface="Arial"/>
                          <a:ea typeface="Arial"/>
                          <a:cs typeface="Arial"/>
                          <a:sym typeface="Arial"/>
                        </a:rPr>
                        <a:t>; </a:t>
                      </a:r>
                      <a:endParaRPr dirty="0"/>
                    </a:p>
                  </a:txBody>
                  <a:tcPr marL="91450" marR="91450" marT="45725" marB="45725"/>
                </a:tc>
                <a:extLst>
                  <a:ext uri="{0D108BD9-81ED-4DB2-BD59-A6C34878D82A}">
                    <a16:rowId xmlns:a16="http://schemas.microsoft.com/office/drawing/2014/main" val="10001"/>
                  </a:ext>
                </a:extLst>
              </a:tr>
              <a:tr h="1778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Arial"/>
                          <a:ea typeface="Arial"/>
                          <a:cs typeface="Arial"/>
                          <a:sym typeface="Arial"/>
                        </a:rPr>
                        <a:t>Personnels administratifs(1) : néant</a:t>
                      </a:r>
                      <a:endParaRPr/>
                    </a:p>
                    <a:p>
                      <a:pPr marL="0" marR="0" lvl="0" indent="0" algn="l"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Font typeface="Arial"/>
                        <a:buNone/>
                      </a:pPr>
                      <a:r>
                        <a:rPr lang="fr-FR" sz="1400" u="none" strike="noStrike" cap="none" dirty="0">
                          <a:latin typeface="Arial"/>
                          <a:ea typeface="Arial"/>
                          <a:cs typeface="Arial"/>
                          <a:sym typeface="Arial"/>
                        </a:rPr>
                        <a:t>Cas 2 lycée : </a:t>
                      </a:r>
                      <a:r>
                        <a:rPr lang="fr-FR" sz="1400" b="0" i="0" u="none" strike="noStrike" cap="none" dirty="0">
                          <a:solidFill>
                            <a:schemeClr val="dk1"/>
                          </a:solidFill>
                          <a:latin typeface="Arial"/>
                          <a:ea typeface="Arial"/>
                          <a:cs typeface="Arial"/>
                          <a:sym typeface="Arial"/>
                        </a:rPr>
                        <a:t>Parents (2): SHAMA AMESBURY, CORA CASSE</a:t>
                      </a:r>
                      <a:r>
                        <a:rPr lang="fr-FR" sz="1400" b="0" i="0" u="none" strike="noStrike" cap="none" dirty="0">
                          <a:solidFill>
                            <a:schemeClr val="dk1"/>
                          </a:solidFill>
                          <a:latin typeface="Calisto MT"/>
                          <a:ea typeface="Arial"/>
                          <a:cs typeface="Arial"/>
                          <a:sym typeface="Arial"/>
                        </a:rPr>
                        <a:t>, </a:t>
                      </a:r>
                      <a:r>
                        <a:rPr lang="fr-FR" sz="1400" b="0" i="0" u="none" strike="noStrike" cap="none" dirty="0">
                          <a:solidFill>
                            <a:schemeClr val="dk1"/>
                          </a:solidFill>
                          <a:latin typeface="Arial"/>
                          <a:ea typeface="Arial"/>
                          <a:cs typeface="Arial"/>
                          <a:sym typeface="Arial"/>
                        </a:rPr>
                        <a:t>CARLA JORGE </a:t>
                      </a:r>
                      <a:r>
                        <a:rPr lang="fr-FR" sz="1400" b="0" i="0" u="none" strike="noStrike" cap="none" dirty="0">
                          <a:solidFill>
                            <a:schemeClr val="tx1"/>
                          </a:solidFill>
                          <a:latin typeface="Arial"/>
                          <a:ea typeface="Arial"/>
                          <a:cs typeface="Arial"/>
                          <a:sym typeface="Arial"/>
                        </a:rPr>
                        <a:t>, </a:t>
                      </a:r>
                      <a:r>
                        <a:rPr lang="fr-FR" sz="1400" b="0" i="0" u="none" strike="noStrike" cap="none" dirty="0">
                          <a:solidFill>
                            <a:schemeClr val="tx1"/>
                          </a:solidFill>
                          <a:latin typeface="Arial"/>
                          <a:ea typeface="Lustria"/>
                          <a:cs typeface="Arial"/>
                          <a:sym typeface="Lustria"/>
                        </a:rPr>
                        <a:t>(suppléante)</a:t>
                      </a:r>
                      <a:endParaRPr sz="1400" b="0" i="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None/>
                      </a:pPr>
                      <a:r>
                        <a:rPr lang="fr-FR" sz="1400" b="0" i="0" u="none" strike="noStrike" cap="none" dirty="0">
                          <a:solidFill>
                            <a:schemeClr val="dk1"/>
                          </a:solidFill>
                          <a:latin typeface="Arial"/>
                          <a:ea typeface="Arial"/>
                          <a:cs typeface="Arial"/>
                          <a:sym typeface="Arial"/>
                        </a:rPr>
                        <a:t>Elèves (3) : </a:t>
                      </a:r>
                      <a:r>
                        <a:rPr lang="fr-FR" dirty="0" err="1">
                          <a:latin typeface="Arial"/>
                          <a:ea typeface="Arial"/>
                          <a:cs typeface="Arial"/>
                          <a:sym typeface="Arial"/>
                        </a:rPr>
                        <a:t>Nisha</a:t>
                      </a:r>
                      <a:r>
                        <a:rPr lang="fr-FR" dirty="0">
                          <a:latin typeface="Arial"/>
                          <a:ea typeface="Arial"/>
                          <a:cs typeface="Arial"/>
                          <a:sym typeface="Arial"/>
                        </a:rPr>
                        <a:t> </a:t>
                      </a:r>
                      <a:r>
                        <a:rPr lang="fr-FR" dirty="0" err="1">
                          <a:latin typeface="Arial"/>
                          <a:ea typeface="Arial"/>
                          <a:cs typeface="Arial"/>
                          <a:sym typeface="Arial"/>
                        </a:rPr>
                        <a:t>Alcindor</a:t>
                      </a:r>
                      <a:r>
                        <a:rPr lang="fr-FR" dirty="0">
                          <a:latin typeface="Arial"/>
                          <a:ea typeface="Arial"/>
                          <a:cs typeface="Arial"/>
                          <a:sym typeface="Arial"/>
                        </a:rPr>
                        <a:t> </a:t>
                      </a:r>
                      <a:r>
                        <a:rPr lang="fr-FR" sz="1400" b="0" i="0" u="none" strike="noStrike" cap="none" dirty="0">
                          <a:solidFill>
                            <a:schemeClr val="dk1"/>
                          </a:solidFill>
                          <a:latin typeface="Arial"/>
                          <a:ea typeface="Arial"/>
                          <a:cs typeface="Arial"/>
                          <a:sym typeface="Arial"/>
                        </a:rPr>
                        <a:t>; ; </a:t>
                      </a:r>
                      <a:endParaRPr dirty="0"/>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bl>
          </a:graphicData>
        </a:graphic>
      </p:graphicFrame>
      <p:sp>
        <p:nvSpPr>
          <p:cNvPr id="290" name="Google Shape;290;p44"/>
          <p:cNvSpPr txBox="1"/>
          <p:nvPr/>
        </p:nvSpPr>
        <p:spPr>
          <a:xfrm>
            <a:off x="307517" y="5136514"/>
            <a:ext cx="11576963"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Les représentants des personnels et des parents d'élèves sont élus chaque année en leur sein par les membres titulaires et suppléants du conseil d'établissement appartenant à leurs catégories respectives. </a:t>
            </a:r>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Les représentants des élèves sont désignés par les élèves élus au conseil d’établissement, parmi les délégués des élèves ou les élus au CVL.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5"/>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solidFill>
                  <a:srgbClr val="3C474C"/>
                </a:solidFill>
                <a:latin typeface="Arial"/>
                <a:ea typeface="Arial"/>
                <a:cs typeface="Arial"/>
                <a:sym typeface="Arial"/>
              </a:rPr>
              <a:t>3.Installation des différentes instances, </a:t>
            </a:r>
            <a:r>
              <a:rPr lang="fr-FR" sz="1800" b="1" i="0" u="none" strike="noStrike">
                <a:solidFill>
                  <a:srgbClr val="000000"/>
                </a:solidFill>
                <a:latin typeface="Arial"/>
                <a:ea typeface="Arial"/>
                <a:cs typeface="Arial"/>
                <a:sym typeface="Arial"/>
              </a:rPr>
              <a:t>LA COMMISSION HYGIENE ET SECURITE DE LA COMMUNAUTE SCOLAIRE (CHSCS)</a:t>
            </a:r>
            <a:endParaRPr sz="2400">
              <a:solidFill>
                <a:srgbClr val="3C474C"/>
              </a:solidFill>
              <a:latin typeface="Arial"/>
              <a:ea typeface="Arial"/>
              <a:cs typeface="Arial"/>
              <a:sym typeface="Arial"/>
            </a:endParaRPr>
          </a:p>
        </p:txBody>
      </p:sp>
      <p:graphicFrame>
        <p:nvGraphicFramePr>
          <p:cNvPr id="296" name="Google Shape;296;p45"/>
          <p:cNvGraphicFramePr/>
          <p:nvPr>
            <p:extLst>
              <p:ext uri="{D42A27DB-BD31-4B8C-83A1-F6EECF244321}">
                <p14:modId xmlns:p14="http://schemas.microsoft.com/office/powerpoint/2010/main" val="212050837"/>
              </p:ext>
            </p:extLst>
          </p:nvPr>
        </p:nvGraphicFramePr>
        <p:xfrm>
          <a:off x="337489" y="1404418"/>
          <a:ext cx="11502625" cy="3779560"/>
        </p:xfrm>
        <a:graphic>
          <a:graphicData uri="http://schemas.openxmlformats.org/drawingml/2006/table">
            <a:tbl>
              <a:tblPr firstRow="1" bandRow="1">
                <a:noFill/>
                <a:tableStyleId>{9F76D22F-883F-4812-B6FA-5B0FCA34A91E}</a:tableStyleId>
              </a:tblPr>
              <a:tblGrid>
                <a:gridCol w="2028650">
                  <a:extLst>
                    <a:ext uri="{9D8B030D-6E8A-4147-A177-3AD203B41FA5}">
                      <a16:colId xmlns:a16="http://schemas.microsoft.com/office/drawing/2014/main" val="20000"/>
                    </a:ext>
                  </a:extLst>
                </a:gridCol>
                <a:gridCol w="1039650">
                  <a:extLst>
                    <a:ext uri="{9D8B030D-6E8A-4147-A177-3AD203B41FA5}">
                      <a16:colId xmlns:a16="http://schemas.microsoft.com/office/drawing/2014/main" val="20001"/>
                    </a:ext>
                  </a:extLst>
                </a:gridCol>
                <a:gridCol w="1534150">
                  <a:extLst>
                    <a:ext uri="{9D8B030D-6E8A-4147-A177-3AD203B41FA5}">
                      <a16:colId xmlns:a16="http://schemas.microsoft.com/office/drawing/2014/main" val="20002"/>
                    </a:ext>
                  </a:extLst>
                </a:gridCol>
                <a:gridCol w="1534150">
                  <a:extLst>
                    <a:ext uri="{9D8B030D-6E8A-4147-A177-3AD203B41FA5}">
                      <a16:colId xmlns:a16="http://schemas.microsoft.com/office/drawing/2014/main" val="20003"/>
                    </a:ext>
                  </a:extLst>
                </a:gridCol>
                <a:gridCol w="1534150">
                  <a:extLst>
                    <a:ext uri="{9D8B030D-6E8A-4147-A177-3AD203B41FA5}">
                      <a16:colId xmlns:a16="http://schemas.microsoft.com/office/drawing/2014/main" val="20004"/>
                    </a:ext>
                  </a:extLst>
                </a:gridCol>
                <a:gridCol w="1534150">
                  <a:extLst>
                    <a:ext uri="{9D8B030D-6E8A-4147-A177-3AD203B41FA5}">
                      <a16:colId xmlns:a16="http://schemas.microsoft.com/office/drawing/2014/main" val="20005"/>
                    </a:ext>
                  </a:extLst>
                </a:gridCol>
                <a:gridCol w="2297725">
                  <a:extLst>
                    <a:ext uri="{9D8B030D-6E8A-4147-A177-3AD203B41FA5}">
                      <a16:colId xmlns:a16="http://schemas.microsoft.com/office/drawing/2014/main" val="20006"/>
                    </a:ext>
                  </a:extLst>
                </a:gridCol>
              </a:tblGrid>
              <a:tr h="177800">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Conseil de Gestion (1)</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Primaire (</a:t>
                      </a:r>
                      <a:r>
                        <a:rPr lang="fr-FR" sz="1400" b="0" i="0" u="none" strike="noStrike" cap="none">
                          <a:solidFill>
                            <a:srgbClr val="FF0000"/>
                          </a:solidFill>
                          <a:latin typeface="Lustria"/>
                          <a:ea typeface="Lustria"/>
                          <a:cs typeface="Lustria"/>
                          <a:sym typeface="Lustria"/>
                        </a:rPr>
                        <a:t>2</a:t>
                      </a:r>
                      <a:r>
                        <a:rPr lang="fr-FR" sz="1400" b="0" i="0" u="none" strike="noStrike" cap="none">
                          <a:solidFill>
                            <a:schemeClr val="lt1"/>
                          </a:solidFill>
                          <a:latin typeface="Lustria"/>
                          <a:ea typeface="Lustria"/>
                          <a:cs typeface="Lustria"/>
                          <a:sym typeface="Lustria"/>
                        </a:rPr>
                        <a:t>)</a:t>
                      </a:r>
                      <a:endParaRPr/>
                    </a:p>
                    <a:p>
                      <a:pPr marL="0" marR="0" lvl="0" indent="0" algn="ctr" rtl="0">
                        <a:lnSpc>
                          <a:spcPct val="100000"/>
                        </a:lnSpc>
                        <a:spcBef>
                          <a:spcPts val="0"/>
                        </a:spcBef>
                        <a:spcAft>
                          <a:spcPts val="0"/>
                        </a:spcAft>
                        <a:buNone/>
                      </a:pP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Secondaire (</a:t>
                      </a:r>
                      <a:r>
                        <a:rPr lang="fr-FR" sz="1400" u="none" strike="noStrike" cap="none">
                          <a:solidFill>
                            <a:srgbClr val="FF0000"/>
                          </a:solidFill>
                        </a:rPr>
                        <a:t>2</a:t>
                      </a:r>
                      <a:r>
                        <a:rPr lang="fr-FR" sz="1400" u="none" strike="noStrike" cap="none"/>
                        <a:t>)</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Admin (0)</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Parents(</a:t>
                      </a:r>
                      <a:r>
                        <a:rPr lang="fr-FR" sz="1400" b="0" i="0" u="none" strike="noStrike" cap="none">
                          <a:solidFill>
                            <a:srgbClr val="FF0000"/>
                          </a:solidFill>
                          <a:latin typeface="Lustria"/>
                          <a:ea typeface="Lustria"/>
                          <a:cs typeface="Lustria"/>
                          <a:sym typeface="Lustria"/>
                        </a:rPr>
                        <a:t>2</a:t>
                      </a:r>
                      <a:r>
                        <a:rPr lang="fr-FR" sz="1400" b="0" i="0" u="none" strike="noStrike" cap="none">
                          <a:solidFill>
                            <a:schemeClr val="lt1"/>
                          </a:solidFill>
                          <a:latin typeface="Lustria"/>
                          <a:ea typeface="Lustria"/>
                          <a:cs typeface="Lustria"/>
                          <a:sym typeface="Lustria"/>
                        </a:rPr>
                        <a:t>)</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Elèves(</a:t>
                      </a:r>
                      <a:r>
                        <a:rPr lang="fr-FR" sz="1400" b="0" i="0" u="none" strike="noStrike" cap="none">
                          <a:solidFill>
                            <a:srgbClr val="FF0000"/>
                          </a:solidFill>
                          <a:latin typeface="Lustria"/>
                          <a:ea typeface="Lustria"/>
                          <a:cs typeface="Lustria"/>
                          <a:sym typeface="Lustria"/>
                        </a:rPr>
                        <a:t>2</a:t>
                      </a:r>
                      <a:r>
                        <a:rPr lang="fr-FR" sz="1400" b="0" i="0" u="none" strike="noStrike" cap="none">
                          <a:solidFill>
                            <a:schemeClr val="lt1"/>
                          </a:solidFill>
                          <a:latin typeface="Lustria"/>
                          <a:ea typeface="Lustria"/>
                          <a:cs typeface="Lustria"/>
                          <a:sym typeface="Lustria"/>
                        </a:rPr>
                        <a:t>)</a:t>
                      </a:r>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FF0000"/>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dirty="0">
                          <a:solidFill>
                            <a:srgbClr val="FF0000"/>
                          </a:solidFill>
                        </a:rPr>
                        <a:t>Guillemin </a:t>
                      </a:r>
                      <a:r>
                        <a:rPr lang="fr-FR" dirty="0" err="1">
                          <a:solidFill>
                            <a:srgbClr val="FF0000"/>
                          </a:solidFill>
                        </a:rPr>
                        <a:t>Dephine</a:t>
                      </a:r>
                      <a:endParaRPr dirty="0">
                        <a:solidFill>
                          <a:srgbClr val="FF0000"/>
                        </a:solidFill>
                      </a:endParaRPr>
                    </a:p>
                    <a:p>
                      <a:pPr marL="0" marR="0" lvl="0" indent="0" algn="l" rtl="0">
                        <a:lnSpc>
                          <a:spcPct val="100000"/>
                        </a:lnSpc>
                        <a:spcBef>
                          <a:spcPts val="0"/>
                        </a:spcBef>
                        <a:spcAft>
                          <a:spcPts val="0"/>
                        </a:spcAft>
                        <a:buClr>
                          <a:srgbClr val="000000"/>
                        </a:buClr>
                        <a:buSzPts val="1400"/>
                        <a:buFont typeface="Arial"/>
                        <a:buNone/>
                      </a:pPr>
                      <a:r>
                        <a:rPr lang="fr-FR" dirty="0">
                          <a:solidFill>
                            <a:srgbClr val="FF0000"/>
                          </a:solidFill>
                        </a:rPr>
                        <a:t>Jérôme </a:t>
                      </a:r>
                      <a:r>
                        <a:rPr lang="fr-FR" dirty="0" err="1">
                          <a:solidFill>
                            <a:srgbClr val="FF0000"/>
                          </a:solidFill>
                        </a:rPr>
                        <a:t>Somazzi</a:t>
                      </a:r>
                      <a:endParaRPr dirty="0">
                        <a:solidFill>
                          <a:srgbClr val="FF0000"/>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Noms à communiquer par RP</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Pas possible car pas de RP</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FF0000"/>
                          </a:solidFill>
                        </a:rPr>
                        <a:t>Carla Jorge; Jillian Talma; Cora Cassé (</a:t>
                      </a:r>
                      <a:r>
                        <a:rPr lang="en-US" sz="1400" u="none" strike="noStrike" cap="none" dirty="0" err="1">
                          <a:solidFill>
                            <a:srgbClr val="FF0000"/>
                          </a:solidFill>
                        </a:rPr>
                        <a:t>suppléante</a:t>
                      </a:r>
                      <a:r>
                        <a:rPr lang="en-US" sz="1400" u="none" strike="noStrike" cap="none" dirty="0">
                          <a:solidFill>
                            <a:srgbClr val="FF0000"/>
                          </a:solidFill>
                        </a:rPr>
                        <a:t>)</a:t>
                      </a:r>
                      <a:endParaRPr dirty="0"/>
                    </a:p>
                    <a:p>
                      <a:pPr marL="0" marR="0" lvl="0" indent="0" algn="l" rtl="0">
                        <a:lnSpc>
                          <a:spcPct val="100000"/>
                        </a:lnSpc>
                        <a:spcBef>
                          <a:spcPts val="0"/>
                        </a:spcBef>
                        <a:spcAft>
                          <a:spcPts val="0"/>
                        </a:spcAft>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None/>
                      </a:pPr>
                      <a:r>
                        <a:rPr lang="fr-FR"/>
                        <a:t>- Malia Trambelland (titulaire-3ème) Jade Bui (suppléante-3ème)</a:t>
                      </a:r>
                      <a:endParaRPr/>
                    </a:p>
                    <a:p>
                      <a:pPr marL="0" marR="0" lvl="0" indent="0" algn="l" rtl="0">
                        <a:lnSpc>
                          <a:spcPct val="100000"/>
                        </a:lnSpc>
                        <a:spcBef>
                          <a:spcPts val="0"/>
                        </a:spcBef>
                        <a:spcAft>
                          <a:spcPts val="0"/>
                        </a:spcAft>
                        <a:buNone/>
                      </a:pPr>
                      <a:r>
                        <a:rPr lang="fr-FR"/>
                        <a:t>- Amy Quilindo (titulaire-4ème), Amélie Roscia (suppléante-4ème)</a:t>
                      </a:r>
                      <a:endParaRPr/>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297" name="Google Shape;297;p45"/>
          <p:cNvSpPr txBox="1"/>
          <p:nvPr/>
        </p:nvSpPr>
        <p:spPr>
          <a:xfrm>
            <a:off x="337489" y="5351578"/>
            <a:ext cx="11379900" cy="140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700" b="0" i="0" u="none" strike="noStrike" cap="none">
                <a:solidFill>
                  <a:srgbClr val="000000"/>
                </a:solidFill>
                <a:latin typeface="Arial"/>
                <a:ea typeface="Arial"/>
                <a:cs typeface="Arial"/>
                <a:sym typeface="Arial"/>
              </a:rPr>
              <a:t>- Les représentants des personnels sont désignés par les représentants des personnels siégeant au conseil d’établissement. Ils comprennent au moins un représentant de chaque catégorie de personnel.</a:t>
            </a:r>
            <a:r>
              <a:rPr lang="fr-FR" sz="1700" b="0" i="0" u="none" strike="noStrike" cap="none">
                <a:solidFill>
                  <a:srgbClr val="FF0000"/>
                </a:solidFill>
                <a:latin typeface="Arial"/>
                <a:ea typeface="Arial"/>
                <a:cs typeface="Arial"/>
                <a:sym typeface="Arial"/>
              </a:rPr>
              <a:t>Leur nombre, décidé par le conseil d’établissement, est compris entre 4 et 6 membres. </a:t>
            </a:r>
            <a:r>
              <a:rPr lang="fr-FR" sz="1700" b="0" i="0" u="none" strike="noStrike" cap="none">
                <a:solidFill>
                  <a:srgbClr val="000000"/>
                </a:solidFill>
                <a:latin typeface="Arial"/>
                <a:ea typeface="Arial"/>
                <a:cs typeface="Arial"/>
                <a:sym typeface="Arial"/>
              </a:rPr>
              <a:t>Un ou deux représentants des parents d’élèves et un ou deux représentants des élèves sont désignés par les représentants des parents d’élèves et des élèves siégeant au conseil d’établissement. Pour chaque membre titulaire, un membre suppléant est désigné. </a:t>
            </a:r>
            <a:endParaRPr sz="13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solidFill>
                  <a:srgbClr val="3C474C"/>
                </a:solidFill>
                <a:latin typeface="Arial"/>
                <a:ea typeface="Arial"/>
                <a:cs typeface="Arial"/>
                <a:sym typeface="Arial"/>
              </a:rPr>
              <a:t>3.Installation des différentes instances, </a:t>
            </a:r>
            <a:r>
              <a:rPr lang="fr-FR" sz="1800" b="1" i="0" u="none" strike="noStrike">
                <a:solidFill>
                  <a:srgbClr val="000000"/>
                </a:solidFill>
                <a:latin typeface="Arial"/>
                <a:ea typeface="Arial"/>
                <a:cs typeface="Arial"/>
                <a:sym typeface="Arial"/>
              </a:rPr>
              <a:t>LA COMMISSION RELATIVE A L’HYGIENE, A LA SECURITE ET AUX CONDITIONS DE TRAVAIL DES PERSONNELS (CHSCTP)</a:t>
            </a:r>
            <a:endParaRPr sz="2400">
              <a:solidFill>
                <a:srgbClr val="3C474C"/>
              </a:solidFill>
              <a:latin typeface="Arial"/>
              <a:ea typeface="Arial"/>
              <a:cs typeface="Arial"/>
              <a:sym typeface="Arial"/>
            </a:endParaRPr>
          </a:p>
        </p:txBody>
      </p:sp>
      <p:graphicFrame>
        <p:nvGraphicFramePr>
          <p:cNvPr id="303" name="Google Shape;303;p46"/>
          <p:cNvGraphicFramePr/>
          <p:nvPr>
            <p:extLst>
              <p:ext uri="{D42A27DB-BD31-4B8C-83A1-F6EECF244321}">
                <p14:modId xmlns:p14="http://schemas.microsoft.com/office/powerpoint/2010/main" val="3843607287"/>
              </p:ext>
            </p:extLst>
          </p:nvPr>
        </p:nvGraphicFramePr>
        <p:xfrm>
          <a:off x="337489" y="1404418"/>
          <a:ext cx="10908700" cy="2505355"/>
        </p:xfrm>
        <a:graphic>
          <a:graphicData uri="http://schemas.openxmlformats.org/drawingml/2006/table">
            <a:tbl>
              <a:tblPr firstRow="1" bandRow="1">
                <a:noFill/>
                <a:tableStyleId>{9F76D22F-883F-4812-B6FA-5B0FCA34A91E}</a:tableStyleId>
              </a:tblPr>
              <a:tblGrid>
                <a:gridCol w="2563225">
                  <a:extLst>
                    <a:ext uri="{9D8B030D-6E8A-4147-A177-3AD203B41FA5}">
                      <a16:colId xmlns:a16="http://schemas.microsoft.com/office/drawing/2014/main" val="20000"/>
                    </a:ext>
                  </a:extLst>
                </a:gridCol>
                <a:gridCol w="1803250">
                  <a:extLst>
                    <a:ext uri="{9D8B030D-6E8A-4147-A177-3AD203B41FA5}">
                      <a16:colId xmlns:a16="http://schemas.microsoft.com/office/drawing/2014/main" val="20001"/>
                    </a:ext>
                  </a:extLst>
                </a:gridCol>
                <a:gridCol w="2178725">
                  <a:extLst>
                    <a:ext uri="{9D8B030D-6E8A-4147-A177-3AD203B41FA5}">
                      <a16:colId xmlns:a16="http://schemas.microsoft.com/office/drawing/2014/main" val="20002"/>
                    </a:ext>
                  </a:extLst>
                </a:gridCol>
                <a:gridCol w="2181750">
                  <a:extLst>
                    <a:ext uri="{9D8B030D-6E8A-4147-A177-3AD203B41FA5}">
                      <a16:colId xmlns:a16="http://schemas.microsoft.com/office/drawing/2014/main" val="20003"/>
                    </a:ext>
                  </a:extLst>
                </a:gridCol>
                <a:gridCol w="2181750">
                  <a:extLst>
                    <a:ext uri="{9D8B030D-6E8A-4147-A177-3AD203B41FA5}">
                      <a16:colId xmlns:a16="http://schemas.microsoft.com/office/drawing/2014/main" val="20004"/>
                    </a:ext>
                  </a:extLst>
                </a:gridCol>
              </a:tblGrid>
              <a:tr h="177800">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Experte (</a:t>
                      </a:r>
                      <a:r>
                        <a:rPr lang="fr-FR" sz="1400" u="none" strike="noStrike" cap="none">
                          <a:solidFill>
                            <a:srgbClr val="FF0000"/>
                          </a:solidFill>
                        </a:rPr>
                        <a:t>1</a:t>
                      </a:r>
                      <a:r>
                        <a:rPr lang="fr-FR" sz="1400" u="none" strike="noStrike" cap="none"/>
                        <a:t>)</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Primaire (</a:t>
                      </a:r>
                      <a:r>
                        <a:rPr lang="fr-FR" sz="1400" b="0" i="0" u="none" strike="noStrike" cap="none">
                          <a:solidFill>
                            <a:srgbClr val="FF0000"/>
                          </a:solidFill>
                          <a:latin typeface="Lustria"/>
                          <a:ea typeface="Lustria"/>
                          <a:cs typeface="Lustria"/>
                          <a:sym typeface="Lustria"/>
                        </a:rPr>
                        <a:t>2</a:t>
                      </a:r>
                      <a:r>
                        <a:rPr lang="fr-FR" sz="1400" b="0" i="0" u="none" strike="noStrike" cap="none">
                          <a:solidFill>
                            <a:schemeClr val="lt1"/>
                          </a:solidFill>
                          <a:latin typeface="Lustria"/>
                          <a:ea typeface="Lustria"/>
                          <a:cs typeface="Lustria"/>
                          <a:sym typeface="Lustria"/>
                        </a:rPr>
                        <a:t>)</a:t>
                      </a:r>
                      <a:endParaRPr/>
                    </a:p>
                    <a:p>
                      <a:pPr marL="0" marR="0" lvl="0" indent="0" algn="ctr" rtl="0">
                        <a:lnSpc>
                          <a:spcPct val="100000"/>
                        </a:lnSpc>
                        <a:spcBef>
                          <a:spcPts val="0"/>
                        </a:spcBef>
                        <a:spcAft>
                          <a:spcPts val="0"/>
                        </a:spcAft>
                        <a:buNone/>
                      </a:pP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Secondaire (</a:t>
                      </a:r>
                      <a:r>
                        <a:rPr lang="fr-FR" sz="1400" u="none" strike="noStrike" cap="none">
                          <a:solidFill>
                            <a:srgbClr val="FF0000"/>
                          </a:solidFill>
                        </a:rPr>
                        <a:t>1</a:t>
                      </a:r>
                      <a:r>
                        <a:rPr lang="fr-FR" sz="1400" u="none" strike="noStrike" cap="none"/>
                        <a:t>)</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Admin (0)</a:t>
                      </a:r>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chemeClr val="dk1"/>
                          </a:solidFill>
                        </a:rPr>
                        <a:t>Infirmière : Nathalie Estico</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chemeClr val="dk1"/>
                          </a:solidFill>
                          <a:latin typeface="Lustria"/>
                          <a:ea typeface="Lustria"/>
                          <a:cs typeface="Lustria"/>
                          <a:sym typeface="Lustria"/>
                        </a:rPr>
                        <a:t>primaire (2):</a:t>
                      </a:r>
                      <a:endParaRPr dirty="0"/>
                    </a:p>
                    <a:p>
                      <a:pPr marL="0" marR="0" lvl="0" indent="0" algn="l" rtl="0">
                        <a:lnSpc>
                          <a:spcPct val="100000"/>
                        </a:lnSpc>
                        <a:spcBef>
                          <a:spcPts val="0"/>
                        </a:spcBef>
                        <a:spcAft>
                          <a:spcPts val="0"/>
                        </a:spcAft>
                        <a:buNone/>
                      </a:pPr>
                      <a:endParaRPr sz="1400" b="0" i="0" u="none" strike="noStrike" cap="none" dirty="0">
                        <a:solidFill>
                          <a:schemeClr val="dk1"/>
                        </a:solidFill>
                        <a:latin typeface="Lustria"/>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None/>
                      </a:pPr>
                      <a:r>
                        <a:rPr lang="fr-FR" sz="1400" b="0" i="0" u="none" strike="noStrike" cap="none" dirty="0">
                          <a:solidFill>
                            <a:schemeClr val="dk1"/>
                          </a:solidFill>
                          <a:latin typeface="Lustria"/>
                          <a:ea typeface="Lustria"/>
                          <a:cs typeface="Lustria"/>
                          <a:sym typeface="Lustria"/>
                        </a:rPr>
                        <a:t>secondaire (1)</a:t>
                      </a:r>
                      <a:endParaRPr dirty="0"/>
                    </a:p>
                    <a:p>
                      <a:pPr marL="0" marR="0" lvl="0" indent="0" algn="l" rtl="0">
                        <a:lnSpc>
                          <a:spcPct val="100000"/>
                        </a:lnSpc>
                        <a:spcBef>
                          <a:spcPts val="0"/>
                        </a:spcBef>
                        <a:spcAft>
                          <a:spcPts val="0"/>
                        </a:spcAft>
                        <a:buNone/>
                      </a:pPr>
                      <a:endParaRPr sz="1400" u="none" strike="noStrike" cap="none" dirty="0">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Pas possible car pas de RP</a:t>
                      </a:r>
                      <a:endParaRPr/>
                    </a:p>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3"/>
                  </a:ext>
                </a:extLst>
              </a:tr>
            </a:tbl>
          </a:graphicData>
        </a:graphic>
      </p:graphicFrame>
      <p:sp>
        <p:nvSpPr>
          <p:cNvPr id="304" name="Google Shape;304;p46"/>
          <p:cNvSpPr txBox="1"/>
          <p:nvPr/>
        </p:nvSpPr>
        <p:spPr>
          <a:xfrm>
            <a:off x="337489" y="4871911"/>
            <a:ext cx="11272100"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dirty="0">
                <a:solidFill>
                  <a:srgbClr val="000000"/>
                </a:solidFill>
                <a:latin typeface="Arial"/>
                <a:ea typeface="Arial"/>
                <a:cs typeface="Arial"/>
                <a:sym typeface="Arial"/>
              </a:rPr>
              <a:t>Elle comprend un nombre égal de titulaires, représentants de l’administration et des personnels. </a:t>
            </a:r>
            <a:r>
              <a:rPr lang="fr-FR" sz="1400" b="0" i="0" u="none" strike="noStrike" cap="none" dirty="0">
                <a:solidFill>
                  <a:srgbClr val="FF0000"/>
                </a:solidFill>
                <a:latin typeface="Arial"/>
                <a:ea typeface="Arial"/>
                <a:cs typeface="Arial"/>
                <a:sym typeface="Arial"/>
              </a:rPr>
              <a:t>Le nombre de titulaires représentants des personnels est fixé par le conseil d’établissement, entre 4 et 8 personnes, </a:t>
            </a:r>
            <a:r>
              <a:rPr lang="fr-FR" sz="1400" b="0" i="0" u="none" strike="noStrike" cap="none" dirty="0">
                <a:solidFill>
                  <a:srgbClr val="000000"/>
                </a:solidFill>
                <a:latin typeface="Arial"/>
                <a:ea typeface="Arial"/>
                <a:cs typeface="Arial"/>
                <a:sym typeface="Arial"/>
              </a:rPr>
              <a:t>en étant attentif à une répartition proportionnée aux effectifs des personnels du premier et du second degré. Autant que faire se peut, et après concertation des élus, la répartition des sièges devra respecter le résultat des élections au conseil d’établissement.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7"/>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solidFill>
                  <a:srgbClr val="3C474C"/>
                </a:solidFill>
                <a:latin typeface="Arial"/>
                <a:ea typeface="Arial"/>
                <a:cs typeface="Arial"/>
                <a:sym typeface="Arial"/>
              </a:rPr>
              <a:t>3.Installation des différentes instances, </a:t>
            </a:r>
            <a:r>
              <a:rPr lang="fr-FR" sz="1800" b="1" i="0" u="none" strike="noStrike">
                <a:solidFill>
                  <a:srgbClr val="000000"/>
                </a:solidFill>
                <a:latin typeface="Arial"/>
                <a:ea typeface="Arial"/>
                <a:cs typeface="Arial"/>
                <a:sym typeface="Arial"/>
              </a:rPr>
              <a:t>LA LA CELLULE DE FORMATION CONTINUE (CFC)</a:t>
            </a:r>
            <a:endParaRPr sz="2400">
              <a:solidFill>
                <a:srgbClr val="3C474C"/>
              </a:solidFill>
              <a:latin typeface="Arial"/>
              <a:ea typeface="Arial"/>
              <a:cs typeface="Arial"/>
              <a:sym typeface="Arial"/>
            </a:endParaRPr>
          </a:p>
        </p:txBody>
      </p:sp>
      <p:graphicFrame>
        <p:nvGraphicFramePr>
          <p:cNvPr id="310" name="Google Shape;310;p47"/>
          <p:cNvGraphicFramePr/>
          <p:nvPr/>
        </p:nvGraphicFramePr>
        <p:xfrm>
          <a:off x="337489" y="1404418"/>
          <a:ext cx="11040625" cy="2310375"/>
        </p:xfrm>
        <a:graphic>
          <a:graphicData uri="http://schemas.openxmlformats.org/drawingml/2006/table">
            <a:tbl>
              <a:tblPr firstRow="1" bandRow="1">
                <a:noFill/>
                <a:tableStyleId>{9F76D22F-883F-4812-B6FA-5B0FCA34A91E}</a:tableStyleId>
              </a:tblPr>
              <a:tblGrid>
                <a:gridCol w="3108000">
                  <a:extLst>
                    <a:ext uri="{9D8B030D-6E8A-4147-A177-3AD203B41FA5}">
                      <a16:colId xmlns:a16="http://schemas.microsoft.com/office/drawing/2014/main" val="20000"/>
                    </a:ext>
                  </a:extLst>
                </a:gridCol>
                <a:gridCol w="2641775">
                  <a:extLst>
                    <a:ext uri="{9D8B030D-6E8A-4147-A177-3AD203B41FA5}">
                      <a16:colId xmlns:a16="http://schemas.microsoft.com/office/drawing/2014/main" val="20001"/>
                    </a:ext>
                  </a:extLst>
                </a:gridCol>
                <a:gridCol w="2645425">
                  <a:extLst>
                    <a:ext uri="{9D8B030D-6E8A-4147-A177-3AD203B41FA5}">
                      <a16:colId xmlns:a16="http://schemas.microsoft.com/office/drawing/2014/main" val="20002"/>
                    </a:ext>
                  </a:extLst>
                </a:gridCol>
                <a:gridCol w="2645425">
                  <a:extLst>
                    <a:ext uri="{9D8B030D-6E8A-4147-A177-3AD203B41FA5}">
                      <a16:colId xmlns:a16="http://schemas.microsoft.com/office/drawing/2014/main" val="20003"/>
                    </a:ext>
                  </a:extLst>
                </a:gridCol>
              </a:tblGrid>
              <a:tr h="177800">
                <a:tc>
                  <a:txBody>
                    <a:bodyPr/>
                    <a:lstStyle/>
                    <a:p>
                      <a:pPr marL="0" marR="0" lvl="0" indent="0" algn="ctr" rtl="0">
                        <a:lnSpc>
                          <a:spcPct val="100000"/>
                        </a:lnSpc>
                        <a:spcBef>
                          <a:spcPts val="0"/>
                        </a:spcBef>
                        <a:spcAft>
                          <a:spcPts val="0"/>
                        </a:spcAft>
                        <a:buNone/>
                      </a:pPr>
                      <a:r>
                        <a:rPr lang="fr-FR" sz="1400" u="none" strike="noStrike" cap="none"/>
                        <a:t>Administration (3)</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Primaire (</a:t>
                      </a:r>
                      <a:r>
                        <a:rPr lang="fr-FR" sz="1400" b="0" i="0" u="none" strike="noStrike" cap="none">
                          <a:solidFill>
                            <a:srgbClr val="FF0000"/>
                          </a:solidFill>
                          <a:latin typeface="Lustria"/>
                          <a:ea typeface="Lustria"/>
                          <a:cs typeface="Lustria"/>
                          <a:sym typeface="Lustria"/>
                        </a:rPr>
                        <a:t>2</a:t>
                      </a:r>
                      <a:r>
                        <a:rPr lang="fr-FR" sz="1400" b="0" i="0" u="none" strike="noStrike" cap="none">
                          <a:solidFill>
                            <a:schemeClr val="lt1"/>
                          </a:solidFill>
                          <a:latin typeface="Lustria"/>
                          <a:ea typeface="Lustria"/>
                          <a:cs typeface="Lustria"/>
                          <a:sym typeface="Lustria"/>
                        </a:rPr>
                        <a:t>)</a:t>
                      </a:r>
                      <a:endParaRPr/>
                    </a:p>
                    <a:p>
                      <a:pPr marL="0" marR="0" lvl="0" indent="0" algn="ctr" rtl="0">
                        <a:lnSpc>
                          <a:spcPct val="100000"/>
                        </a:lnSpc>
                        <a:spcBef>
                          <a:spcPts val="0"/>
                        </a:spcBef>
                        <a:spcAft>
                          <a:spcPts val="0"/>
                        </a:spcAft>
                        <a:buNone/>
                      </a:pP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fr-FR" sz="1400" u="none" strike="noStrike" cap="none"/>
                        <a:t>Secondaire (</a:t>
                      </a:r>
                      <a:r>
                        <a:rPr lang="fr-FR" sz="1400" u="none" strike="noStrike" cap="none">
                          <a:solidFill>
                            <a:srgbClr val="FF0000"/>
                          </a:solidFill>
                        </a:rPr>
                        <a:t>2</a:t>
                      </a:r>
                      <a:r>
                        <a:rPr lang="fr-FR" sz="1400" u="none" strike="noStrike" cap="none"/>
                        <a:t>)</a:t>
                      </a:r>
                      <a:endParaRPr/>
                    </a:p>
                  </a:txBody>
                  <a:tcPr marL="91450" marR="91450" marT="45725" marB="45725" anchor="ctr"/>
                </a:tc>
                <a:tc>
                  <a:txBody>
                    <a:bodyPr/>
                    <a:lstStyle/>
                    <a:p>
                      <a:pPr marL="0" marR="0" lvl="0" indent="0" algn="ctr" rtl="0">
                        <a:lnSpc>
                          <a:spcPct val="100000"/>
                        </a:lnSpc>
                        <a:spcBef>
                          <a:spcPts val="0"/>
                        </a:spcBef>
                        <a:spcAft>
                          <a:spcPts val="0"/>
                        </a:spcAft>
                        <a:buNone/>
                      </a:pPr>
                      <a:endParaRPr sz="1400" b="0" i="0" u="none" strike="noStrike" cap="none">
                        <a:solidFill>
                          <a:schemeClr val="lt1"/>
                        </a:solidFill>
                        <a:latin typeface="Lustria"/>
                        <a:ea typeface="Lustria"/>
                        <a:cs typeface="Lustria"/>
                        <a:sym typeface="Lustria"/>
                      </a:endParaRPr>
                    </a:p>
                    <a:p>
                      <a:pPr marL="0" marR="0" lvl="0" indent="0" algn="ctr" rtl="0">
                        <a:lnSpc>
                          <a:spcPct val="100000"/>
                        </a:lnSpc>
                        <a:spcBef>
                          <a:spcPts val="0"/>
                        </a:spcBef>
                        <a:spcAft>
                          <a:spcPts val="0"/>
                        </a:spcAft>
                        <a:buNone/>
                      </a:pPr>
                      <a:r>
                        <a:rPr lang="fr-FR" sz="1400" b="0" i="0" u="none" strike="noStrike" cap="none">
                          <a:solidFill>
                            <a:schemeClr val="lt1"/>
                          </a:solidFill>
                          <a:latin typeface="Lustria"/>
                          <a:ea typeface="Lustria"/>
                          <a:cs typeface="Lustria"/>
                          <a:sym typeface="Lustria"/>
                        </a:rPr>
                        <a:t>Admin et entretien (2)</a:t>
                      </a:r>
                      <a:endParaRPr/>
                    </a:p>
                  </a:txBody>
                  <a:tcPr marL="91450" marR="91450" marT="45725" marB="45725" anchor="ctr"/>
                </a:tc>
                <a:extLst>
                  <a:ext uri="{0D108BD9-81ED-4DB2-BD59-A6C34878D82A}">
                    <a16:rowId xmlns:a16="http://schemas.microsoft.com/office/drawing/2014/main" val="10000"/>
                  </a:ext>
                </a:extLst>
              </a:tr>
              <a:tr h="524125">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cheffe d’établissement :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Christine Guitton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Noms à communiquer par RP</a:t>
                      </a:r>
                      <a:endParaRPr/>
                    </a:p>
                    <a:p>
                      <a:pPr marL="0" marR="0" lvl="0" indent="0" algn="l" rtl="0">
                        <a:lnSpc>
                          <a:spcPct val="100000"/>
                        </a:lnSpc>
                        <a:spcBef>
                          <a:spcPts val="0"/>
                        </a:spcBef>
                        <a:spcAft>
                          <a:spcPts val="0"/>
                        </a:spcAft>
                        <a:buNone/>
                      </a:pPr>
                      <a:endParaRPr sz="1400" b="0" i="0" u="none" strike="noStrike" cap="none">
                        <a:solidFill>
                          <a:schemeClr val="dk1"/>
                        </a:solidFill>
                        <a:latin typeface="Lustria"/>
                        <a:ea typeface="Lustria"/>
                        <a:cs typeface="Lustria"/>
                        <a:sym typeface="Lustria"/>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Noms à communiquer par RP</a:t>
                      </a:r>
                      <a:endParaRPr/>
                    </a:p>
                    <a:p>
                      <a:pPr marL="0" marR="0" lvl="0" indent="0" algn="l" rtl="0">
                        <a:lnSpc>
                          <a:spcPct val="100000"/>
                        </a:lnSpc>
                        <a:spcBef>
                          <a:spcPts val="0"/>
                        </a:spcBef>
                        <a:spcAft>
                          <a:spcPts val="0"/>
                        </a:spcAft>
                        <a:buNone/>
                      </a:pPr>
                      <a:endParaRPr sz="14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solidFill>
                            <a:srgbClr val="FF0000"/>
                          </a:solidFill>
                        </a:rPr>
                        <a:t>Pas possible car pas de RP</a:t>
                      </a:r>
                      <a:endParaRPr/>
                    </a:p>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1"/>
                  </a:ext>
                </a:extLst>
              </a:tr>
              <a:tr h="37510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directrice administrative et financier : Shyamla Mondon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r h="536550">
                <a:tc>
                  <a:txBody>
                    <a:bodyPr/>
                    <a:lstStyle/>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la conseillère principale d’éducation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Aurélia Roumestand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3"/>
                  </a:ext>
                </a:extLst>
              </a:tr>
            </a:tbl>
          </a:graphicData>
        </a:graphic>
      </p:graphicFrame>
      <p:sp>
        <p:nvSpPr>
          <p:cNvPr id="311" name="Google Shape;311;p47"/>
          <p:cNvSpPr txBox="1"/>
          <p:nvPr/>
        </p:nvSpPr>
        <p:spPr>
          <a:xfrm>
            <a:off x="337489" y="4089486"/>
            <a:ext cx="1127210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Les représentants des personnels sont des </a:t>
            </a:r>
            <a:r>
              <a:rPr lang="fr-FR" sz="1800" b="0" i="0" u="none" strike="noStrike" cap="none">
                <a:solidFill>
                  <a:srgbClr val="FF0000"/>
                </a:solidFill>
                <a:latin typeface="Arial"/>
                <a:ea typeface="Arial"/>
                <a:cs typeface="Arial"/>
                <a:sym typeface="Arial"/>
              </a:rPr>
              <a:t>personnels volontaires, désignés et mandatés par les représentants élus au conseil d’établissement de leurs collèges respectifs</a:t>
            </a:r>
            <a:r>
              <a:rPr lang="fr-FR" sz="1800" b="0" i="0" u="none" strike="noStrike" cap="none">
                <a:solidFill>
                  <a:srgbClr val="000000"/>
                </a:solidFill>
                <a:latin typeface="Arial"/>
                <a:ea typeface="Arial"/>
                <a:cs typeface="Arial"/>
                <a:sym typeface="Arial"/>
              </a:rPr>
              <a:t>. Les titulaires et leurs suppléants sont désignés lors du premier conseil d’établissement qui suit les élections des représentants des personnels. </a:t>
            </a:r>
            <a:endParaRPr/>
          </a:p>
          <a:p>
            <a:pPr marL="0" marR="0" lvl="0" indent="0" algn="l" rtl="0">
              <a:lnSpc>
                <a:spcPct val="100000"/>
              </a:lnSpc>
              <a:spcBef>
                <a:spcPts val="0"/>
              </a:spcBef>
              <a:spcAft>
                <a:spcPts val="0"/>
              </a:spcAft>
              <a:buNone/>
            </a:pPr>
            <a:r>
              <a:rPr lang="fr-FR" sz="1800" b="0" i="0" u="none" strike="noStrike" cap="none">
                <a:solidFill>
                  <a:srgbClr val="000000"/>
                </a:solidFill>
                <a:latin typeface="Arial"/>
                <a:ea typeface="Arial"/>
                <a:cs typeface="Arial"/>
                <a:sym typeface="Arial"/>
              </a:rPr>
              <a:t>A la demande des membres de la cellule de formation </a:t>
            </a:r>
            <a:r>
              <a:rPr lang="fr-FR" sz="1800" b="1" i="0" u="none" strike="noStrike" cap="none">
                <a:solidFill>
                  <a:srgbClr val="000000"/>
                </a:solidFill>
                <a:latin typeface="Arial"/>
                <a:ea typeface="Arial"/>
                <a:cs typeface="Arial"/>
                <a:sym typeface="Arial"/>
              </a:rPr>
              <a:t>continue</a:t>
            </a:r>
            <a:r>
              <a:rPr lang="fr-FR" sz="1800" b="0" i="0" u="none" strike="noStrike" cap="none">
                <a:solidFill>
                  <a:srgbClr val="000000"/>
                </a:solidFill>
                <a:latin typeface="Arial"/>
                <a:ea typeface="Arial"/>
                <a:cs typeface="Arial"/>
                <a:sym typeface="Arial"/>
              </a:rPr>
              <a:t>, le chef d’établissement peut inviter un expert en fonction de l’ordre du jour.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8"/>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sz="2400">
                <a:solidFill>
                  <a:srgbClr val="3C474C"/>
                </a:solidFill>
                <a:latin typeface="Arial"/>
                <a:ea typeface="Arial"/>
                <a:cs typeface="Arial"/>
                <a:sym typeface="Arial"/>
              </a:rPr>
              <a:t>4.RH : Carte des emplois des personnels détachés, pour information</a:t>
            </a:r>
            <a:endParaRPr/>
          </a:p>
        </p:txBody>
      </p:sp>
      <p:graphicFrame>
        <p:nvGraphicFramePr>
          <p:cNvPr id="317" name="Google Shape;317;p48"/>
          <p:cNvGraphicFramePr/>
          <p:nvPr>
            <p:extLst>
              <p:ext uri="{D42A27DB-BD31-4B8C-83A1-F6EECF244321}">
                <p14:modId xmlns:p14="http://schemas.microsoft.com/office/powerpoint/2010/main" val="4285504292"/>
              </p:ext>
            </p:extLst>
          </p:nvPr>
        </p:nvGraphicFramePr>
        <p:xfrm>
          <a:off x="871041" y="2293943"/>
          <a:ext cx="10233700" cy="2372420"/>
        </p:xfrm>
        <a:graphic>
          <a:graphicData uri="http://schemas.openxmlformats.org/drawingml/2006/table">
            <a:tbl>
              <a:tblPr firstRow="1" bandRow="1">
                <a:noFill/>
                <a:tableStyleId>{9F76D22F-883F-4812-B6FA-5B0FCA34A91E}</a:tableStyleId>
              </a:tblPr>
              <a:tblGrid>
                <a:gridCol w="1410246">
                  <a:extLst>
                    <a:ext uri="{9D8B030D-6E8A-4147-A177-3AD203B41FA5}">
                      <a16:colId xmlns:a16="http://schemas.microsoft.com/office/drawing/2014/main" val="20000"/>
                    </a:ext>
                  </a:extLst>
                </a:gridCol>
                <a:gridCol w="3706604">
                  <a:extLst>
                    <a:ext uri="{9D8B030D-6E8A-4147-A177-3AD203B41FA5}">
                      <a16:colId xmlns:a16="http://schemas.microsoft.com/office/drawing/2014/main" val="20001"/>
                    </a:ext>
                  </a:extLst>
                </a:gridCol>
                <a:gridCol w="2558425">
                  <a:extLst>
                    <a:ext uri="{9D8B030D-6E8A-4147-A177-3AD203B41FA5}">
                      <a16:colId xmlns:a16="http://schemas.microsoft.com/office/drawing/2014/main" val="20002"/>
                    </a:ext>
                  </a:extLst>
                </a:gridCol>
                <a:gridCol w="2558425">
                  <a:extLst>
                    <a:ext uri="{9D8B030D-6E8A-4147-A177-3AD203B41FA5}">
                      <a16:colId xmlns:a16="http://schemas.microsoft.com/office/drawing/2014/main" val="20003"/>
                    </a:ext>
                  </a:extLst>
                </a:gridCol>
              </a:tblGrid>
              <a:tr h="370850">
                <a:tc>
                  <a:txBody>
                    <a:bodyPr/>
                    <a:lstStyle/>
                    <a:p>
                      <a:pPr marL="0" marR="0" lvl="0" indent="0" algn="l" rtl="0">
                        <a:lnSpc>
                          <a:spcPct val="100000"/>
                        </a:lnSpc>
                        <a:spcBef>
                          <a:spcPts val="0"/>
                        </a:spcBef>
                        <a:spcAft>
                          <a:spcPts val="0"/>
                        </a:spcAft>
                        <a:buNone/>
                      </a:pPr>
                      <a:r>
                        <a:rPr lang="fr-FR" sz="1400" u="none" strike="noStrike" cap="none"/>
                        <a:t>Numéro poste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fonction</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Personnel en poste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Etat R2024</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Professeure des école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Isabelle C</a:t>
                      </a:r>
                      <a:r>
                        <a:rPr lang="fr-FR"/>
                        <a:t>e</a:t>
                      </a:r>
                      <a:r>
                        <a:rPr lang="fr-FR" sz="1400" u="none" strike="noStrike" cap="none"/>
                        <a:t>ccaldi</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Non vacant</a:t>
                      </a:r>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Professeure des école</a:t>
                      </a:r>
                      <a:endParaRPr/>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Stéphanie Moga</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Lustria"/>
                          <a:ea typeface="Lustria"/>
                          <a:cs typeface="Lustria"/>
                          <a:sym typeface="Lustria"/>
                        </a:rPr>
                        <a:t>Non vacant</a:t>
                      </a:r>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Enseignant de mathématiques</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Etienne Viallet</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Lustria"/>
                          <a:ea typeface="Lustria"/>
                          <a:cs typeface="Lustria"/>
                          <a:sym typeface="Lustria"/>
                        </a:rPr>
                        <a:t>Susceptible d’être vacant</a:t>
                      </a:r>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Enseignant Maitre formateur du premier degré</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Frédéric Moga</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a:solidFill>
                            <a:srgbClr val="000000"/>
                          </a:solidFill>
                          <a:latin typeface="Lustria"/>
                          <a:ea typeface="Lustria"/>
                          <a:cs typeface="Lustria"/>
                          <a:sym typeface="Lustria"/>
                        </a:rPr>
                        <a:t>Non vacant</a:t>
                      </a:r>
                      <a:endParaRP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Principale</a:t>
                      </a:r>
                      <a:endParaRPr/>
                    </a:p>
                  </a:txBody>
                  <a:tcPr marL="91450" marR="91450" marT="45725" marB="45725"/>
                </a:tc>
                <a:tc>
                  <a:txBody>
                    <a:bodyPr/>
                    <a:lstStyle/>
                    <a:p>
                      <a:pPr marL="0" marR="0" lvl="0" indent="0" algn="l" rtl="0">
                        <a:lnSpc>
                          <a:spcPct val="100000"/>
                        </a:lnSpc>
                        <a:spcBef>
                          <a:spcPts val="0"/>
                        </a:spcBef>
                        <a:spcAft>
                          <a:spcPts val="0"/>
                        </a:spcAft>
                        <a:buNone/>
                      </a:pPr>
                      <a:r>
                        <a:rPr lang="fr-FR" sz="1400" u="none" strike="noStrike" cap="none"/>
                        <a:t>Christine Guitton</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0000"/>
                          </a:solidFill>
                          <a:latin typeface="Lustria"/>
                          <a:ea typeface="Lustria"/>
                          <a:cs typeface="Lustria"/>
                          <a:sym typeface="Lustria"/>
                        </a:rPr>
                        <a:t>Non vacant</a:t>
                      </a:r>
                      <a:endParaRPr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9"/>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1800"/>
              <a:buNone/>
            </a:pPr>
            <a:r>
              <a:rPr lang="fr-FR" sz="4400"/>
              <a:t>4.RH : Point sur les personnels nouvellement arrivés</a:t>
            </a:r>
            <a:endParaRPr/>
          </a:p>
        </p:txBody>
      </p:sp>
      <p:sp>
        <p:nvSpPr>
          <p:cNvPr id="323" name="Google Shape;323;p49"/>
          <p:cNvSpPr txBox="1"/>
          <p:nvPr/>
        </p:nvSpPr>
        <p:spPr>
          <a:xfrm>
            <a:off x="603315" y="2130458"/>
            <a:ext cx="10982227" cy="26776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2800" b="0" i="0" u="sng" strike="noStrike" cap="none">
                <a:solidFill>
                  <a:srgbClr val="000000"/>
                </a:solidFill>
                <a:latin typeface="Arial"/>
                <a:ea typeface="Arial"/>
                <a:cs typeface="Arial"/>
                <a:sym typeface="Arial"/>
              </a:rPr>
              <a:t>Anne-Laure Mondon :</a:t>
            </a:r>
            <a:endParaRPr/>
          </a:p>
          <a:p>
            <a:pPr marL="0" marR="0" lvl="0" indent="0" algn="l" rtl="0">
              <a:lnSpc>
                <a:spcPct val="100000"/>
              </a:lnSpc>
              <a:spcBef>
                <a:spcPts val="0"/>
              </a:spcBef>
              <a:spcAft>
                <a:spcPts val="0"/>
              </a:spcAft>
              <a:buNone/>
            </a:pPr>
            <a:r>
              <a:rPr lang="fr-FR" sz="2800" b="0" i="0" u="none" strike="noStrike" cap="none">
                <a:solidFill>
                  <a:srgbClr val="000000"/>
                </a:solidFill>
                <a:latin typeface="Arial"/>
                <a:ea typeface="Arial"/>
                <a:cs typeface="Arial"/>
                <a:sym typeface="Arial"/>
              </a:rPr>
              <a:t>enseignante de lettres (3</a:t>
            </a:r>
            <a:r>
              <a:rPr lang="fr-FR" sz="2800" b="0" i="0" u="none" strike="noStrike" cap="none" baseline="30000">
                <a:solidFill>
                  <a:srgbClr val="000000"/>
                </a:solidFill>
                <a:latin typeface="Arial"/>
                <a:ea typeface="Arial"/>
                <a:cs typeface="Arial"/>
                <a:sym typeface="Arial"/>
              </a:rPr>
              <a:t>ème</a:t>
            </a:r>
            <a:r>
              <a:rPr lang="fr-FR" sz="2800" b="0" i="0" u="none" strike="noStrike" cap="none">
                <a:solidFill>
                  <a:srgbClr val="000000"/>
                </a:solidFill>
                <a:latin typeface="Arial"/>
                <a:ea typeface="Arial"/>
                <a:cs typeface="Arial"/>
                <a:sym typeface="Arial"/>
              </a:rPr>
              <a:t>, lycée) et d’enseignement moral et civique (6</a:t>
            </a:r>
            <a:r>
              <a:rPr lang="fr-FR" sz="2800" b="0" i="0" u="none" strike="noStrike" cap="none" baseline="30000">
                <a:solidFill>
                  <a:srgbClr val="000000"/>
                </a:solidFill>
                <a:latin typeface="Arial"/>
                <a:ea typeface="Arial"/>
                <a:cs typeface="Arial"/>
                <a:sym typeface="Arial"/>
              </a:rPr>
              <a:t>ème</a:t>
            </a:r>
            <a:r>
              <a:rPr lang="fr-FR" sz="2800" b="0" i="0" u="none" strike="noStrike" cap="none">
                <a:solidFill>
                  <a:srgbClr val="000000"/>
                </a:solidFill>
                <a:latin typeface="Arial"/>
                <a:ea typeface="Arial"/>
                <a:cs typeface="Arial"/>
                <a:sym typeface="Arial"/>
              </a:rPr>
              <a:t>)</a:t>
            </a:r>
            <a:endParaRPr/>
          </a:p>
          <a:p>
            <a:pPr marL="0" marR="0" lvl="0" indent="0" algn="l" rtl="0">
              <a:lnSpc>
                <a:spcPct val="100000"/>
              </a:lnSpc>
              <a:spcBef>
                <a:spcPts val="0"/>
              </a:spcBef>
              <a:spcAft>
                <a:spcPts val="0"/>
              </a:spcAft>
              <a:buNone/>
            </a:pPr>
            <a:endParaRPr sz="2800" b="0"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2800" b="0" i="0" u="sng" strike="noStrike" cap="none">
                <a:solidFill>
                  <a:srgbClr val="000000"/>
                </a:solidFill>
                <a:latin typeface="Arial"/>
                <a:ea typeface="Arial"/>
                <a:cs typeface="Arial"/>
                <a:sym typeface="Arial"/>
              </a:rPr>
              <a:t>Saloua Adli :</a:t>
            </a:r>
            <a:endParaRPr/>
          </a:p>
          <a:p>
            <a:pPr marL="0" marR="0" lvl="0" indent="0" algn="l" rtl="0">
              <a:lnSpc>
                <a:spcPct val="100000"/>
              </a:lnSpc>
              <a:spcBef>
                <a:spcPts val="0"/>
              </a:spcBef>
              <a:spcAft>
                <a:spcPts val="0"/>
              </a:spcAft>
              <a:buNone/>
            </a:pPr>
            <a:r>
              <a:rPr lang="fr-FR" sz="2800" b="0" i="0" u="none" strike="noStrike" cap="none">
                <a:solidFill>
                  <a:srgbClr val="000000"/>
                </a:solidFill>
                <a:latin typeface="Arial"/>
                <a:ea typeface="Arial"/>
                <a:cs typeface="Arial"/>
                <a:sym typeface="Arial"/>
              </a:rPr>
              <a:t>enseignante de philosophie et mathématiques (lycée)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9"/>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11111"/>
              <a:buFont typeface="Lustria"/>
              <a:buNone/>
            </a:pPr>
            <a:r>
              <a:rPr lang="fr-FR"/>
              <a:t>5. Pédagogie : </a:t>
            </a:r>
            <a:br>
              <a:rPr lang="fr-FR"/>
            </a:br>
            <a:r>
              <a:rPr lang="fr-FR"/>
              <a:t>Point sur le plan langue</a:t>
            </a:r>
            <a:endParaRPr/>
          </a:p>
        </p:txBody>
      </p:sp>
      <p:sp>
        <p:nvSpPr>
          <p:cNvPr id="329" name="Google Shape;329;p9"/>
          <p:cNvSpPr txBox="1">
            <a:spLocks noGrp="1"/>
          </p:cNvSpPr>
          <p:nvPr>
            <p:ph type="body" idx="1"/>
          </p:nvPr>
        </p:nvSpPr>
        <p:spPr>
          <a:xfrm>
            <a:off x="603315" y="1810870"/>
            <a:ext cx="11221131" cy="4536141"/>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2000"/>
              </a:spcBef>
              <a:spcAft>
                <a:spcPts val="0"/>
              </a:spcAft>
              <a:buSzPct val="108108"/>
              <a:buNone/>
            </a:pPr>
            <a:r>
              <a:rPr lang="fr-FR" b="1"/>
              <a:t>Enseignement de l’anglais à l’école élémentaire, gestion de l’hétérogénéité : </a:t>
            </a:r>
            <a:endParaRPr/>
          </a:p>
          <a:p>
            <a:pPr marL="0" lvl="0" indent="0" algn="l" rtl="0">
              <a:lnSpc>
                <a:spcPct val="100000"/>
              </a:lnSpc>
              <a:spcBef>
                <a:spcPts val="2000"/>
              </a:spcBef>
              <a:spcAft>
                <a:spcPts val="0"/>
              </a:spcAft>
              <a:buSzPct val="108108"/>
              <a:buNone/>
            </a:pPr>
            <a:r>
              <a:rPr lang="fr-FR"/>
              <a:t>2 enseignants par classe pour répondre au besoin des différents profils linguistiques</a:t>
            </a:r>
            <a:endParaRPr/>
          </a:p>
          <a:p>
            <a:pPr marL="0" lvl="0" indent="0" algn="l" rtl="0">
              <a:lnSpc>
                <a:spcPct val="100000"/>
              </a:lnSpc>
              <a:spcBef>
                <a:spcPts val="2000"/>
              </a:spcBef>
              <a:spcAft>
                <a:spcPts val="0"/>
              </a:spcAft>
              <a:buSzPct val="108108"/>
              <a:buNone/>
            </a:pPr>
            <a:r>
              <a:rPr lang="fr-FR"/>
              <a:t>Expérimentation : Enseigner l’anglais par atelier en CE2,CM1 et CM2</a:t>
            </a:r>
            <a:endParaRPr/>
          </a:p>
          <a:p>
            <a:pPr marL="0" lvl="0" indent="0" algn="l" rtl="0">
              <a:lnSpc>
                <a:spcPct val="100000"/>
              </a:lnSpc>
              <a:spcBef>
                <a:spcPts val="2000"/>
              </a:spcBef>
              <a:spcAft>
                <a:spcPts val="0"/>
              </a:spcAft>
              <a:buSzPct val="108108"/>
              <a:buNone/>
            </a:pPr>
            <a:r>
              <a:rPr lang="fr-FR" b="1"/>
              <a:t>Enseignement de l’anglais au secondaire, gestion de l’hétérogénéité : : </a:t>
            </a:r>
            <a:endParaRPr/>
          </a:p>
          <a:p>
            <a:pPr marL="0" lvl="0" indent="0" algn="l" rtl="0">
              <a:lnSpc>
                <a:spcPct val="100000"/>
              </a:lnSpc>
              <a:spcBef>
                <a:spcPts val="2000"/>
              </a:spcBef>
              <a:spcAft>
                <a:spcPts val="0"/>
              </a:spcAft>
              <a:buSzPct val="108108"/>
              <a:buNone/>
            </a:pPr>
            <a:r>
              <a:rPr lang="fr-FR"/>
              <a:t>Création d’un groupe d’élève en 6</a:t>
            </a:r>
            <a:r>
              <a:rPr lang="fr-FR" baseline="30000"/>
              <a:t>ème</a:t>
            </a:r>
            <a:r>
              <a:rPr lang="fr-FR"/>
              <a:t> d’anglais débutant, pris en charge par Liza Padilla</a:t>
            </a:r>
            <a:endParaRPr/>
          </a:p>
          <a:p>
            <a:pPr marL="0" lvl="0" indent="0" algn="l" rtl="0">
              <a:lnSpc>
                <a:spcPct val="100000"/>
              </a:lnSpc>
              <a:spcBef>
                <a:spcPts val="2000"/>
              </a:spcBef>
              <a:spcAft>
                <a:spcPts val="0"/>
              </a:spcAft>
              <a:buSzPct val="108108"/>
              <a:buNone/>
            </a:pPr>
            <a:r>
              <a:rPr lang="fr-FR"/>
              <a:t>En 4</a:t>
            </a:r>
            <a:r>
              <a:rPr lang="fr-FR" baseline="30000"/>
              <a:t>ème</a:t>
            </a:r>
            <a:r>
              <a:rPr lang="fr-FR"/>
              <a:t> : une élève bénéficier d’une heure par quinzaine de renforcement de l’oral</a:t>
            </a:r>
            <a:endParaRPr/>
          </a:p>
          <a:p>
            <a:pPr marL="0" lvl="0" indent="0" algn="l" rtl="0">
              <a:lnSpc>
                <a:spcPct val="100000"/>
              </a:lnSpc>
              <a:spcBef>
                <a:spcPts val="2000"/>
              </a:spcBef>
              <a:spcAft>
                <a:spcPts val="0"/>
              </a:spcAft>
              <a:buSzPct val="108108"/>
              <a:buNone/>
            </a:pPr>
            <a:r>
              <a:rPr lang="fr-FR"/>
              <a:t>En 3</a:t>
            </a:r>
            <a:r>
              <a:rPr lang="fr-FR" baseline="30000"/>
              <a:t>ème</a:t>
            </a:r>
            <a:r>
              <a:rPr lang="fr-FR"/>
              <a:t> : co-enseignement + tutotat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0"/>
          <p:cNvSpPr txBox="1">
            <a:spLocks noGrp="1"/>
          </p:cNvSpPr>
          <p:nvPr>
            <p:ph type="title"/>
          </p:nvPr>
        </p:nvSpPr>
        <p:spPr>
          <a:xfrm>
            <a:off x="603315" y="244158"/>
            <a:ext cx="10390652"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11111"/>
              <a:buFont typeface="Lustria"/>
              <a:buNone/>
            </a:pPr>
            <a:r>
              <a:rPr lang="fr-FR"/>
              <a:t>5. Pédagogie :</a:t>
            </a:r>
            <a:br>
              <a:rPr lang="fr-FR"/>
            </a:br>
            <a:r>
              <a:rPr lang="fr-FR"/>
              <a:t>Point sur les dispositifs d’aide</a:t>
            </a:r>
            <a:endParaRPr/>
          </a:p>
        </p:txBody>
      </p:sp>
      <p:sp>
        <p:nvSpPr>
          <p:cNvPr id="335" name="Google Shape;335;p50"/>
          <p:cNvSpPr txBox="1">
            <a:spLocks noGrp="1"/>
          </p:cNvSpPr>
          <p:nvPr>
            <p:ph type="body" idx="1"/>
          </p:nvPr>
        </p:nvSpPr>
        <p:spPr>
          <a:xfrm>
            <a:off x="603315" y="1810870"/>
            <a:ext cx="11221131" cy="453614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2000"/>
              </a:spcBef>
              <a:spcAft>
                <a:spcPts val="0"/>
              </a:spcAft>
              <a:buSzPts val="2400"/>
              <a:buNone/>
            </a:pPr>
            <a:r>
              <a:rPr lang="fr-FR" dirty="0"/>
              <a:t>APC Primaire : 1h par semaine en fonction du besoin de l’élève</a:t>
            </a:r>
            <a:endParaRPr dirty="0"/>
          </a:p>
          <a:p>
            <a:pPr marL="0" lvl="0" indent="0" algn="l" rtl="0">
              <a:lnSpc>
                <a:spcPct val="100000"/>
              </a:lnSpc>
              <a:spcBef>
                <a:spcPts val="2000"/>
              </a:spcBef>
              <a:spcAft>
                <a:spcPts val="0"/>
              </a:spcAft>
              <a:buSzPts val="2400"/>
              <a:buNone/>
            </a:pPr>
            <a:r>
              <a:rPr lang="fr-FR" dirty="0"/>
              <a:t>Décloisonnement en maternelle le matin :</a:t>
            </a:r>
            <a:endParaRPr dirty="0"/>
          </a:p>
          <a:p>
            <a:pPr marL="0" lvl="0" indent="0" algn="l" rtl="0">
              <a:lnSpc>
                <a:spcPct val="100000"/>
              </a:lnSpc>
              <a:spcBef>
                <a:spcPts val="2000"/>
              </a:spcBef>
              <a:spcAft>
                <a:spcPts val="0"/>
              </a:spcAft>
              <a:buSzPts val="2400"/>
              <a:buNone/>
            </a:pPr>
            <a:r>
              <a:rPr lang="fr-FR" dirty="0"/>
              <a:t>PS(0,5h),MS (1,5h), GS (4,5h):</a:t>
            </a:r>
            <a:endParaRPr dirty="0"/>
          </a:p>
          <a:p>
            <a:pPr marL="0" lvl="0" indent="0" algn="l" rtl="0">
              <a:lnSpc>
                <a:spcPct val="100000"/>
              </a:lnSpc>
              <a:spcBef>
                <a:spcPts val="2000"/>
              </a:spcBef>
              <a:spcAft>
                <a:spcPts val="0"/>
              </a:spcAft>
              <a:buSzPts val="2400"/>
              <a:buNone/>
            </a:pPr>
            <a:r>
              <a:rPr lang="fr-FR" dirty="0"/>
              <a:t>Approfondissement/soutien en 6ème</a:t>
            </a:r>
            <a:endParaRPr dirty="0"/>
          </a:p>
          <a:p>
            <a:pPr marL="0" lvl="0" indent="0" algn="l" rtl="0">
              <a:lnSpc>
                <a:spcPct val="100000"/>
              </a:lnSpc>
              <a:spcBef>
                <a:spcPts val="2000"/>
              </a:spcBef>
              <a:spcAft>
                <a:spcPts val="0"/>
              </a:spcAft>
              <a:buSzPts val="2400"/>
              <a:buNone/>
            </a:pPr>
            <a:r>
              <a:rPr lang="fr-FR" dirty="0"/>
              <a:t>Maths et français : 1h élève  par semaine</a:t>
            </a:r>
            <a:endParaRPr dirty="0"/>
          </a:p>
          <a:p>
            <a:pPr marL="0" lvl="0" indent="0" algn="l" rtl="0">
              <a:lnSpc>
                <a:spcPct val="100000"/>
              </a:lnSpc>
              <a:spcBef>
                <a:spcPts val="2000"/>
              </a:spcBef>
              <a:spcAft>
                <a:spcPts val="0"/>
              </a:spcAft>
              <a:buSzPts val="2400"/>
              <a:buNone/>
            </a:pPr>
            <a:r>
              <a:rPr lang="fr-FR" dirty="0"/>
              <a:t>Accompagnement personnalisé lycée : 1h élève  par semaine</a:t>
            </a:r>
            <a:endParaRPr dirty="0"/>
          </a:p>
          <a:p>
            <a:pPr marL="0" lvl="0" indent="0" algn="l" rtl="0">
              <a:lnSpc>
                <a:spcPct val="100000"/>
              </a:lnSpc>
              <a:spcBef>
                <a:spcPts val="2000"/>
              </a:spcBef>
              <a:spcAft>
                <a:spcPts val="0"/>
              </a:spcAft>
              <a:buSzPts val="2400"/>
              <a:buNone/>
            </a:pPr>
            <a:r>
              <a:rPr lang="fr-FR" dirty="0"/>
              <a:t>Tutorat lycée : entre 0,5 et 2,5h élève en fonction des EDT</a:t>
            </a:r>
            <a:endParaRPr dirty="0"/>
          </a:p>
          <a:p>
            <a:pPr marL="0" lvl="0" indent="0" algn="l" rtl="0">
              <a:lnSpc>
                <a:spcPct val="100000"/>
              </a:lnSpc>
              <a:spcBef>
                <a:spcPts val="2000"/>
              </a:spcBef>
              <a:spcAft>
                <a:spcPts val="0"/>
              </a:spcAft>
              <a:buSzPts val="2400"/>
              <a:buNone/>
            </a:pPr>
            <a:endParaRPr sz="2800" dirty="0">
              <a:latin typeface="Calibri"/>
              <a:ea typeface="Calibri"/>
              <a:cs typeface="Calibri"/>
              <a:sym typeface="Calibri"/>
            </a:endParaRPr>
          </a:p>
          <a:p>
            <a:pPr marL="0" lvl="0" indent="0" algn="l" rtl="0">
              <a:lnSpc>
                <a:spcPct val="100000"/>
              </a:lnSpc>
              <a:spcBef>
                <a:spcPts val="2000"/>
              </a:spcBef>
              <a:spcAft>
                <a:spcPts val="0"/>
              </a:spcAft>
              <a:buSzPts val="2400"/>
              <a:buNone/>
            </a:pPr>
            <a:endParaRPr sz="2800" dirty="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2"/>
          <p:cNvSpPr txBox="1">
            <a:spLocks noGrp="1"/>
          </p:cNvSpPr>
          <p:nvPr>
            <p:ph type="title"/>
          </p:nvPr>
        </p:nvSpPr>
        <p:spPr>
          <a:xfrm>
            <a:off x="447472" y="244158"/>
            <a:ext cx="11381362"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11111"/>
              <a:buFont typeface="Lustria"/>
              <a:buNone/>
            </a:pPr>
            <a:r>
              <a:rPr lang="fr-FR"/>
              <a:t>5. Pédagogie :</a:t>
            </a:r>
            <a:br>
              <a:rPr lang="fr-FR"/>
            </a:br>
            <a:r>
              <a:rPr lang="fr-FR"/>
              <a:t>calendrier des périodes</a:t>
            </a:r>
            <a:endParaRPr/>
          </a:p>
        </p:txBody>
      </p:sp>
      <p:sp>
        <p:nvSpPr>
          <p:cNvPr id="342" name="Google Shape;342;p12"/>
          <p:cNvSpPr txBox="1"/>
          <p:nvPr/>
        </p:nvSpPr>
        <p:spPr>
          <a:xfrm>
            <a:off x="0" y="0"/>
            <a:ext cx="30000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FR" sz="1100" b="0" i="0" u="none" strike="noStrike" cap="none">
                <a:solidFill>
                  <a:schemeClr val="dk1"/>
                </a:solidFill>
                <a:latin typeface="Calibri"/>
                <a:ea typeface="Calibri"/>
                <a:cs typeface="Calibri"/>
                <a:sym typeface="Calibri"/>
              </a:rPr>
              <a:t>s</a:t>
            </a:r>
            <a:endParaRPr sz="1400" b="0" i="0" u="none" strike="noStrike" cap="none">
              <a:solidFill>
                <a:srgbClr val="000000"/>
              </a:solidFill>
              <a:latin typeface="Arial"/>
              <a:ea typeface="Arial"/>
              <a:cs typeface="Arial"/>
              <a:sym typeface="Arial"/>
            </a:endParaRPr>
          </a:p>
        </p:txBody>
      </p:sp>
      <p:graphicFrame>
        <p:nvGraphicFramePr>
          <p:cNvPr id="343" name="Google Shape;343;p12"/>
          <p:cNvGraphicFramePr/>
          <p:nvPr>
            <p:extLst>
              <p:ext uri="{D42A27DB-BD31-4B8C-83A1-F6EECF244321}">
                <p14:modId xmlns:p14="http://schemas.microsoft.com/office/powerpoint/2010/main" val="219612008"/>
              </p:ext>
            </p:extLst>
          </p:nvPr>
        </p:nvGraphicFramePr>
        <p:xfrm>
          <a:off x="874408" y="1906439"/>
          <a:ext cx="10477775" cy="4726565"/>
        </p:xfrm>
        <a:graphic>
          <a:graphicData uri="http://schemas.openxmlformats.org/drawingml/2006/table">
            <a:tbl>
              <a:tblPr>
                <a:noFill/>
                <a:tableStyleId>{794DA6EE-372B-42B0-8E76-661033724823}</a:tableStyleId>
              </a:tblPr>
              <a:tblGrid>
                <a:gridCol w="2491350">
                  <a:extLst>
                    <a:ext uri="{9D8B030D-6E8A-4147-A177-3AD203B41FA5}">
                      <a16:colId xmlns:a16="http://schemas.microsoft.com/office/drawing/2014/main" val="20000"/>
                    </a:ext>
                  </a:extLst>
                </a:gridCol>
                <a:gridCol w="4493825">
                  <a:extLst>
                    <a:ext uri="{9D8B030D-6E8A-4147-A177-3AD203B41FA5}">
                      <a16:colId xmlns:a16="http://schemas.microsoft.com/office/drawing/2014/main" val="20001"/>
                    </a:ext>
                  </a:extLst>
                </a:gridCol>
                <a:gridCol w="3492600">
                  <a:extLst>
                    <a:ext uri="{9D8B030D-6E8A-4147-A177-3AD203B41FA5}">
                      <a16:colId xmlns:a16="http://schemas.microsoft.com/office/drawing/2014/main" val="20002"/>
                    </a:ext>
                  </a:extLst>
                </a:gridCol>
              </a:tblGrid>
              <a:tr h="492875">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Période</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Thème</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fr-FR"/>
                        <a:t>Évènement</a:t>
                      </a:r>
                      <a:endParaRPr sz="1400" u="none" strike="noStrike" cap="none"/>
                    </a:p>
                  </a:txBody>
                  <a:tcPr marL="91450" marR="91450" marT="45725" marB="45725"/>
                </a:tc>
                <a:extLst>
                  <a:ext uri="{0D108BD9-81ED-4DB2-BD59-A6C34878D82A}">
                    <a16:rowId xmlns:a16="http://schemas.microsoft.com/office/drawing/2014/main" val="10000"/>
                  </a:ext>
                </a:extLst>
              </a:tr>
              <a:tr h="980875">
                <a:tc>
                  <a:txBody>
                    <a:bodyPr/>
                    <a:lstStyle/>
                    <a:p>
                      <a:pPr marL="0" marR="0" lvl="0" indent="0" algn="ctr"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1 sept-20 oct</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chemeClr val="dk1"/>
                        </a:buClr>
                        <a:buSzPts val="1600"/>
                        <a:buFont typeface="Arial"/>
                        <a:buNone/>
                      </a:pPr>
                      <a:r>
                        <a:rPr lang="fr-FR" sz="1600" u="none" strike="noStrike" cap="none">
                          <a:latin typeface="Calibri"/>
                          <a:ea typeface="Calibri"/>
                          <a:cs typeface="Calibri"/>
                          <a:sym typeface="Calibri"/>
                        </a:rPr>
                        <a:t>Tradition, culture créole et connaissance de son environnement</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Festival créole</a:t>
                      </a:r>
                      <a:endParaRPr sz="1400" u="none" strike="noStrike" cap="none"/>
                    </a:p>
                    <a:p>
                      <a:pPr marL="0" marR="0" lvl="0" indent="0" algn="l" rtl="0">
                        <a:lnSpc>
                          <a:spcPct val="100000"/>
                        </a:lnSpc>
                        <a:spcBef>
                          <a:spcPts val="0"/>
                        </a:spcBef>
                        <a:spcAft>
                          <a:spcPts val="0"/>
                        </a:spcAft>
                        <a:buClr>
                          <a:srgbClr val="000000"/>
                        </a:buClr>
                        <a:buSzPts val="1400"/>
                        <a:buFont typeface="Arial"/>
                        <a:buNone/>
                      </a:pPr>
                      <a:r>
                        <a:rPr lang="fr-FR" sz="1400" u="none" strike="noStrike" cap="none"/>
                        <a:t>Haka</a:t>
                      </a:r>
                      <a:endParaRPr sz="1400" u="none" strike="noStrike" cap="none"/>
                    </a:p>
                  </a:txBody>
                  <a:tcPr marL="91450" marR="91450" marT="45725" marB="45725"/>
                </a:tc>
                <a:extLst>
                  <a:ext uri="{0D108BD9-81ED-4DB2-BD59-A6C34878D82A}">
                    <a16:rowId xmlns:a16="http://schemas.microsoft.com/office/drawing/2014/main" val="10001"/>
                  </a:ext>
                </a:extLst>
              </a:tr>
              <a:tr h="492875">
                <a:tc>
                  <a:txBody>
                    <a:bodyPr/>
                    <a:lstStyle/>
                    <a:p>
                      <a:pPr marL="0" marR="0" lvl="0" indent="0" algn="ctr"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6 nov-22 dec</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9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Protection de l’environnement</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Semaine lycées français d</a:t>
                      </a:r>
                      <a:r>
                        <a:rPr lang="fr-FR" dirty="0"/>
                        <a:t>u</a:t>
                      </a:r>
                      <a:r>
                        <a:rPr lang="fr-FR" sz="1400" u="none" strike="noStrike" cap="none" dirty="0"/>
                        <a:t> Monde :</a:t>
                      </a:r>
                      <a:endParaRPr sz="1400" u="none" strike="noStrike" cap="none" dirty="0"/>
                    </a:p>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Journées sportives 27 et 28 novembre / formation Mon établissement parle français.</a:t>
                      </a:r>
                      <a:endParaRPr dirty="0"/>
                    </a:p>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Plusieurs sorties à venir (ruches, randonnées)</a:t>
                      </a:r>
                      <a:endParaRPr sz="1400" u="none" strike="noStrike" cap="none" dirty="0"/>
                    </a:p>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tc>
                <a:extLst>
                  <a:ext uri="{0D108BD9-81ED-4DB2-BD59-A6C34878D82A}">
                    <a16:rowId xmlns:a16="http://schemas.microsoft.com/office/drawing/2014/main" val="10002"/>
                  </a:ext>
                </a:extLst>
              </a:tr>
              <a:tr h="492875">
                <a:tc>
                  <a:txBody>
                    <a:bodyPr/>
                    <a:lstStyle/>
                    <a:p>
                      <a:pPr marL="0" marR="0" lvl="0" indent="0" algn="ctr"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8 jan-23 fev</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9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Les métiers</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a:t>Samedi 13 janvier : Fête des 40 ans de l’EFS</a:t>
                      </a:r>
                      <a:endParaRPr sz="1400" u="none" strike="noStrike" cap="none"/>
                    </a:p>
                  </a:txBody>
                  <a:tcPr marL="91450" marR="91450" marT="45725" marB="45725"/>
                </a:tc>
                <a:extLst>
                  <a:ext uri="{0D108BD9-81ED-4DB2-BD59-A6C34878D82A}">
                    <a16:rowId xmlns:a16="http://schemas.microsoft.com/office/drawing/2014/main" val="10003"/>
                  </a:ext>
                </a:extLst>
              </a:tr>
              <a:tr h="492875">
                <a:tc>
                  <a:txBody>
                    <a:bodyPr/>
                    <a:lstStyle/>
                    <a:p>
                      <a:pPr marL="0" marR="0" lvl="0" indent="0" algn="ctr"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11 mars-28 avril</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9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Sport et olympisme</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tc>
                <a:extLst>
                  <a:ext uri="{0D108BD9-81ED-4DB2-BD59-A6C34878D82A}">
                    <a16:rowId xmlns:a16="http://schemas.microsoft.com/office/drawing/2014/main" val="10004"/>
                  </a:ext>
                </a:extLst>
              </a:tr>
              <a:tr h="656800">
                <a:tc>
                  <a:txBody>
                    <a:bodyPr/>
                    <a:lstStyle/>
                    <a:p>
                      <a:pPr marL="0" marR="0" lvl="0" indent="0" algn="ctr"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13 mai-14 juil</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chemeClr val="dk1"/>
                        </a:buClr>
                        <a:buSzPts val="1600"/>
                        <a:buFont typeface="Calibri"/>
                        <a:buNone/>
                      </a:pPr>
                      <a:r>
                        <a:rPr lang="fr-FR" sz="1600" u="none" strike="noStrike" cap="none">
                          <a:latin typeface="Calibri"/>
                          <a:ea typeface="Calibri"/>
                          <a:cs typeface="Calibri"/>
                          <a:sym typeface="Calibri"/>
                        </a:rPr>
                        <a:t>Fier/fière de mon année/projet génération 2024</a:t>
                      </a:r>
                      <a:endParaRPr sz="1600" i="0" u="none" strike="noStrike" cap="none">
                        <a:latin typeface="Calibri"/>
                        <a:ea typeface="Calibri"/>
                        <a:cs typeface="Calibri"/>
                        <a:sym typeface="Calibri"/>
                      </a:endParaRPr>
                    </a:p>
                  </a:txBody>
                  <a:tcPr marL="6500" marR="6500" marT="6500" marB="0"/>
                </a:tc>
                <a:tc>
                  <a:txBody>
                    <a:bodyPr/>
                    <a:lstStyle/>
                    <a:p>
                      <a:pPr marL="0" marR="0" lvl="0" indent="0" algn="l" rtl="0">
                        <a:lnSpc>
                          <a:spcPct val="100000"/>
                        </a:lnSpc>
                        <a:spcBef>
                          <a:spcPts val="0"/>
                        </a:spcBef>
                        <a:spcAft>
                          <a:spcPts val="0"/>
                        </a:spcAft>
                        <a:buClr>
                          <a:srgbClr val="000000"/>
                        </a:buClr>
                        <a:buSzPts val="1400"/>
                        <a:buFont typeface="Arial"/>
                        <a:buNone/>
                      </a:pPr>
                      <a:r>
                        <a:rPr lang="fr-FR" sz="1400" u="none" strike="noStrike" cap="none" dirty="0"/>
                        <a:t>Fête de </a:t>
                      </a:r>
                      <a:r>
                        <a:rPr lang="fr-FR" dirty="0"/>
                        <a:t>l'École</a:t>
                      </a:r>
                      <a:endParaRPr sz="1400" u="none" strike="noStrike" cap="none" dirty="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6"/>
          <p:cNvSpPr txBox="1">
            <a:spLocks noGrp="1"/>
          </p:cNvSpPr>
          <p:nvPr>
            <p:ph type="title"/>
          </p:nvPr>
        </p:nvSpPr>
        <p:spPr>
          <a:xfrm>
            <a:off x="445000" y="244150"/>
            <a:ext cx="11262300" cy="133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2800"/>
              <a:buFont typeface="Lustria"/>
              <a:buNone/>
            </a:pPr>
            <a:r>
              <a:rPr lang="fr-FR" sz="3200"/>
              <a:t>6. Activités péri-pédagogiques, programme période 1</a:t>
            </a:r>
            <a:endParaRPr sz="2900"/>
          </a:p>
        </p:txBody>
      </p:sp>
      <p:graphicFrame>
        <p:nvGraphicFramePr>
          <p:cNvPr id="350" name="Google Shape;350;p16"/>
          <p:cNvGraphicFramePr/>
          <p:nvPr/>
        </p:nvGraphicFramePr>
        <p:xfrm>
          <a:off x="337996" y="1294772"/>
          <a:ext cx="11262325" cy="5197256"/>
        </p:xfrm>
        <a:graphic>
          <a:graphicData uri="http://schemas.openxmlformats.org/drawingml/2006/table">
            <a:tbl>
              <a:tblPr>
                <a:noFill/>
                <a:tableStyleId>{794DA6EE-372B-42B0-8E76-661033724823}</a:tableStyleId>
              </a:tblPr>
              <a:tblGrid>
                <a:gridCol w="1101700">
                  <a:extLst>
                    <a:ext uri="{9D8B030D-6E8A-4147-A177-3AD203B41FA5}">
                      <a16:colId xmlns:a16="http://schemas.microsoft.com/office/drawing/2014/main" val="20000"/>
                    </a:ext>
                  </a:extLst>
                </a:gridCol>
                <a:gridCol w="25400">
                  <a:extLst>
                    <a:ext uri="{9D8B030D-6E8A-4147-A177-3AD203B41FA5}">
                      <a16:colId xmlns:a16="http://schemas.microsoft.com/office/drawing/2014/main" val="20001"/>
                    </a:ext>
                  </a:extLst>
                </a:gridCol>
                <a:gridCol w="2416250">
                  <a:extLst>
                    <a:ext uri="{9D8B030D-6E8A-4147-A177-3AD203B41FA5}">
                      <a16:colId xmlns:a16="http://schemas.microsoft.com/office/drawing/2014/main" val="20002"/>
                    </a:ext>
                  </a:extLst>
                </a:gridCol>
                <a:gridCol w="2626475">
                  <a:extLst>
                    <a:ext uri="{9D8B030D-6E8A-4147-A177-3AD203B41FA5}">
                      <a16:colId xmlns:a16="http://schemas.microsoft.com/office/drawing/2014/main" val="20003"/>
                    </a:ext>
                  </a:extLst>
                </a:gridCol>
                <a:gridCol w="2732250">
                  <a:extLst>
                    <a:ext uri="{9D8B030D-6E8A-4147-A177-3AD203B41FA5}">
                      <a16:colId xmlns:a16="http://schemas.microsoft.com/office/drawing/2014/main" val="20004"/>
                    </a:ext>
                  </a:extLst>
                </a:gridCol>
                <a:gridCol w="2360250">
                  <a:extLst>
                    <a:ext uri="{9D8B030D-6E8A-4147-A177-3AD203B41FA5}">
                      <a16:colId xmlns:a16="http://schemas.microsoft.com/office/drawing/2014/main" val="20005"/>
                    </a:ext>
                  </a:extLst>
                </a:gridCol>
              </a:tblGrid>
              <a:tr h="224650">
                <a:tc gridSpan="2">
                  <a:txBody>
                    <a:bodyPr/>
                    <a:lstStyle/>
                    <a:p>
                      <a:pPr marL="1316355"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0" marR="0" marT="0" marB="0"/>
                </a:tc>
                <a:tc hMerge="1">
                  <a:txBody>
                    <a:bodyPr/>
                    <a:lstStyle/>
                    <a:p>
                      <a:endParaRPr lang="fr-FR"/>
                    </a:p>
                  </a:txBody>
                  <a:tcPr/>
                </a:tc>
                <a:tc>
                  <a:txBody>
                    <a:bodyPr/>
                    <a:lstStyle/>
                    <a:p>
                      <a:pPr marL="1316355" marR="0" lvl="0" indent="0" algn="l"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LUNDI</a:t>
                      </a:r>
                      <a:endParaRPr sz="1600" u="none" strike="noStrike" cap="none">
                        <a:latin typeface="Calibri"/>
                        <a:ea typeface="Calibri"/>
                        <a:cs typeface="Calibri"/>
                        <a:sym typeface="Calibri"/>
                      </a:endParaRPr>
                    </a:p>
                  </a:txBody>
                  <a:tcPr marL="0" marR="0" marT="0" marB="0"/>
                </a:tc>
                <a:tc>
                  <a:txBody>
                    <a:bodyPr/>
                    <a:lstStyle/>
                    <a:p>
                      <a:pPr marL="444500" marR="446405"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MARDI</a:t>
                      </a:r>
                      <a:endParaRPr sz="1600" u="none" strike="noStrike" cap="none">
                        <a:latin typeface="Calibri"/>
                        <a:ea typeface="Calibri"/>
                        <a:cs typeface="Calibri"/>
                        <a:sym typeface="Calibri"/>
                      </a:endParaRPr>
                    </a:p>
                  </a:txBody>
                  <a:tcPr marL="0" marR="0" marT="0" marB="0"/>
                </a:tc>
                <a:tc>
                  <a:txBody>
                    <a:bodyPr/>
                    <a:lstStyle/>
                    <a:p>
                      <a:pPr marL="465455" marR="469265"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JEUDI</a:t>
                      </a:r>
                      <a:endParaRPr sz="1600" u="none" strike="noStrike" cap="none">
                        <a:latin typeface="Calibri"/>
                        <a:ea typeface="Calibri"/>
                        <a:cs typeface="Calibri"/>
                        <a:sym typeface="Calibri"/>
                      </a:endParaRPr>
                    </a:p>
                  </a:txBody>
                  <a:tcPr marL="0" marR="0" marT="0" marB="0"/>
                </a:tc>
                <a:tc>
                  <a:txBody>
                    <a:bodyPr/>
                    <a:lstStyle/>
                    <a:p>
                      <a:pPr marL="335280" marR="0" lvl="0" indent="0" algn="l"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VENDREDI</a:t>
                      </a:r>
                      <a:endParaRPr sz="1600" u="none" strike="noStrike" cap="none">
                        <a:latin typeface="Calibri"/>
                        <a:ea typeface="Calibri"/>
                        <a:cs typeface="Calibri"/>
                        <a:sym typeface="Calibri"/>
                      </a:endParaRPr>
                    </a:p>
                  </a:txBody>
                  <a:tcPr marL="0" marR="0" marT="0" marB="0"/>
                </a:tc>
                <a:extLst>
                  <a:ext uri="{0D108BD9-81ED-4DB2-BD59-A6C34878D82A}">
                    <a16:rowId xmlns:a16="http://schemas.microsoft.com/office/drawing/2014/main" val="10000"/>
                  </a:ext>
                </a:extLst>
              </a:tr>
              <a:tr h="463125">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45"/>
                        </a:spcBef>
                        <a:spcAft>
                          <a:spcPts val="0"/>
                        </a:spcAft>
                        <a:buClr>
                          <a:srgbClr val="FFFFFF"/>
                        </a:buClr>
                        <a:buSzPts val="900"/>
                        <a:buFont typeface="Arial"/>
                        <a:buNone/>
                      </a:pPr>
                      <a:r>
                        <a:rPr lang="fr-FR" sz="1600" u="none" strike="noStrike" cap="none">
                          <a:latin typeface="Calibri"/>
                          <a:ea typeface="Calibri"/>
                          <a:cs typeface="Calibri"/>
                          <a:sym typeface="Calibri"/>
                        </a:rPr>
                        <a:t>PS, MS, GS</a:t>
                      </a:r>
                      <a:endParaRPr sz="16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 et Activités Psychomotrices</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Lecture et Comptine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Arts Plastiques</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Eco-Club-Recyclage</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1"/>
                  </a:ext>
                </a:extLst>
              </a:tr>
              <a:tr h="403500">
                <a:tc vMerge="1">
                  <a:txBody>
                    <a:bodyPr/>
                    <a:lstStyle/>
                    <a:p>
                      <a:endParaRPr lang="fr-FR"/>
                    </a:p>
                  </a:txBody>
                  <a:tcPr/>
                </a:tc>
                <a:tc>
                  <a:txBody>
                    <a:bodyPr/>
                    <a:lstStyle/>
                    <a:p>
                      <a:pPr marL="124460" marR="127000" lvl="0" indent="0" algn="ctr" rtl="0">
                        <a:lnSpc>
                          <a:spcPct val="105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Jeux collectifs, parcours gymniques et danses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Les belles histoires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Inspiration des artistes Seychellois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Recyclage de carton</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2"/>
                  </a:ext>
                </a:extLst>
              </a:tr>
              <a:tr h="203200">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35"/>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74930" marR="7493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CP</a:t>
                      </a:r>
                      <a:endParaRPr sz="16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Eco-Club</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Chorale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3"/>
                  </a:ext>
                </a:extLst>
              </a:tr>
              <a:tr h="16052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Faune, Flore et Développement durable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Travailler l’anglais en chantant</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Multisports et jeux collectifs</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4"/>
                  </a:ext>
                </a:extLst>
              </a:tr>
              <a:tr h="484950">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15"/>
                        </a:spcBef>
                        <a:spcAft>
                          <a:spcPts val="0"/>
                        </a:spcAft>
                        <a:buClr>
                          <a:srgbClr val="000000"/>
                        </a:buClr>
                        <a:buSzPts val="1600"/>
                        <a:buFont typeface="Arial"/>
                        <a:buNone/>
                      </a:pPr>
                      <a:r>
                        <a:rPr lang="fr-FR" sz="1600" u="none" strike="noStrike" cap="none">
                          <a:latin typeface="Calibri"/>
                          <a:ea typeface="Calibri"/>
                          <a:cs typeface="Calibri"/>
                          <a:sym typeface="Calibri"/>
                        </a:rPr>
                        <a:t> CP CE1</a:t>
                      </a:r>
                      <a:endParaRPr sz="16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Eco-club</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Danse</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5"/>
                  </a:ext>
                </a:extLst>
              </a:tr>
              <a:tr h="48227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Faune, Flore et Développement durable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Multisports et jeux collectifs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6"/>
                  </a:ext>
                </a:extLst>
              </a:tr>
              <a:tr h="500375">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74930" marR="74930" lvl="0" indent="0" algn="ctr" rtl="0">
                        <a:lnSpc>
                          <a:spcPct val="100000"/>
                        </a:lnSpc>
                        <a:spcBef>
                          <a:spcPts val="670"/>
                        </a:spcBef>
                        <a:spcAft>
                          <a:spcPts val="0"/>
                        </a:spcAft>
                        <a:buClr>
                          <a:srgbClr val="000000"/>
                        </a:buClr>
                        <a:buSzPts val="1600"/>
                        <a:buFont typeface="Arial"/>
                        <a:buNone/>
                      </a:pPr>
                      <a:r>
                        <a:rPr lang="fr-FR" sz="1600" u="none" strike="noStrike" cap="none">
                          <a:latin typeface="Calibri"/>
                          <a:ea typeface="Calibri"/>
                          <a:cs typeface="Calibri"/>
                          <a:sym typeface="Calibri"/>
                        </a:rPr>
                        <a:t>CE 1</a:t>
                      </a:r>
                      <a:endParaRPr sz="16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Danse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Arts plastiques</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7"/>
                  </a:ext>
                </a:extLst>
              </a:tr>
              <a:tr h="48122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Multisports et jeux collectifs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Inspiration des artistes Seychellois</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17"/>
          <p:cNvSpPr txBox="1">
            <a:spLocks noGrp="1"/>
          </p:cNvSpPr>
          <p:nvPr>
            <p:ph type="title"/>
          </p:nvPr>
        </p:nvSpPr>
        <p:spPr>
          <a:xfrm>
            <a:off x="445000" y="244150"/>
            <a:ext cx="11262300" cy="133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2800"/>
              <a:buFont typeface="Lustria"/>
              <a:buNone/>
            </a:pPr>
            <a:r>
              <a:rPr lang="fr-FR" sz="3200"/>
              <a:t>5.Activités péripédagogiques, programme période 1</a:t>
            </a:r>
            <a:endParaRPr sz="2900"/>
          </a:p>
        </p:txBody>
      </p:sp>
      <p:graphicFrame>
        <p:nvGraphicFramePr>
          <p:cNvPr id="357" name="Google Shape;357;p17"/>
          <p:cNvGraphicFramePr/>
          <p:nvPr/>
        </p:nvGraphicFramePr>
        <p:xfrm>
          <a:off x="337995" y="1410511"/>
          <a:ext cx="11520000" cy="4222426"/>
        </p:xfrm>
        <a:graphic>
          <a:graphicData uri="http://schemas.openxmlformats.org/drawingml/2006/table">
            <a:tbl>
              <a:tblPr>
                <a:noFill/>
                <a:tableStyleId>{794DA6EE-372B-42B0-8E76-661033724823}</a:tableStyleId>
              </a:tblPr>
              <a:tblGrid>
                <a:gridCol w="1126900">
                  <a:extLst>
                    <a:ext uri="{9D8B030D-6E8A-4147-A177-3AD203B41FA5}">
                      <a16:colId xmlns:a16="http://schemas.microsoft.com/office/drawing/2014/main" val="20000"/>
                    </a:ext>
                  </a:extLst>
                </a:gridCol>
                <a:gridCol w="25975">
                  <a:extLst>
                    <a:ext uri="{9D8B030D-6E8A-4147-A177-3AD203B41FA5}">
                      <a16:colId xmlns:a16="http://schemas.microsoft.com/office/drawing/2014/main" val="20001"/>
                    </a:ext>
                  </a:extLst>
                </a:gridCol>
                <a:gridCol w="2471525">
                  <a:extLst>
                    <a:ext uri="{9D8B030D-6E8A-4147-A177-3AD203B41FA5}">
                      <a16:colId xmlns:a16="http://schemas.microsoft.com/office/drawing/2014/main" val="20002"/>
                    </a:ext>
                  </a:extLst>
                </a:gridCol>
                <a:gridCol w="2686575">
                  <a:extLst>
                    <a:ext uri="{9D8B030D-6E8A-4147-A177-3AD203B41FA5}">
                      <a16:colId xmlns:a16="http://schemas.microsoft.com/office/drawing/2014/main" val="20003"/>
                    </a:ext>
                  </a:extLst>
                </a:gridCol>
                <a:gridCol w="2794750">
                  <a:extLst>
                    <a:ext uri="{9D8B030D-6E8A-4147-A177-3AD203B41FA5}">
                      <a16:colId xmlns:a16="http://schemas.microsoft.com/office/drawing/2014/main" val="20004"/>
                    </a:ext>
                  </a:extLst>
                </a:gridCol>
                <a:gridCol w="2414275">
                  <a:extLst>
                    <a:ext uri="{9D8B030D-6E8A-4147-A177-3AD203B41FA5}">
                      <a16:colId xmlns:a16="http://schemas.microsoft.com/office/drawing/2014/main" val="20005"/>
                    </a:ext>
                  </a:extLst>
                </a:gridCol>
              </a:tblGrid>
              <a:tr h="108900">
                <a:tc gridSpan="2">
                  <a:txBody>
                    <a:bodyPr/>
                    <a:lstStyle/>
                    <a:p>
                      <a:pPr marL="1316355" marR="0" lvl="0" indent="0" algn="ctr" rtl="0">
                        <a:lnSpc>
                          <a:spcPct val="100000"/>
                        </a:lnSpc>
                        <a:spcBef>
                          <a:spcPts val="0"/>
                        </a:spcBef>
                        <a:spcAft>
                          <a:spcPts val="0"/>
                        </a:spcAft>
                        <a:buClr>
                          <a:srgbClr val="000000"/>
                        </a:buClr>
                        <a:buSzPts val="1400"/>
                        <a:buFont typeface="Arial"/>
                        <a:buNone/>
                      </a:pPr>
                      <a:endParaRPr sz="1400" u="none" strike="noStrike" cap="none">
                        <a:latin typeface="Calibri"/>
                        <a:ea typeface="Calibri"/>
                        <a:cs typeface="Calibri"/>
                        <a:sym typeface="Calibri"/>
                      </a:endParaRPr>
                    </a:p>
                  </a:txBody>
                  <a:tcPr marL="0" marR="0" marT="0" marB="0"/>
                </a:tc>
                <a:tc hMerge="1">
                  <a:txBody>
                    <a:bodyPr/>
                    <a:lstStyle/>
                    <a:p>
                      <a:endParaRPr lang="fr-FR"/>
                    </a:p>
                  </a:txBody>
                  <a:tcPr/>
                </a:tc>
                <a:tc>
                  <a:txBody>
                    <a:bodyPr/>
                    <a:lstStyle/>
                    <a:p>
                      <a:pPr marL="1316355"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LUNDI</a:t>
                      </a:r>
                      <a:endParaRPr sz="1400" u="none" strike="noStrike" cap="none">
                        <a:latin typeface="Calibri"/>
                        <a:ea typeface="Calibri"/>
                        <a:cs typeface="Calibri"/>
                        <a:sym typeface="Calibri"/>
                      </a:endParaRPr>
                    </a:p>
                  </a:txBody>
                  <a:tcPr marL="0" marR="0" marT="0" marB="0"/>
                </a:tc>
                <a:tc>
                  <a:txBody>
                    <a:bodyPr/>
                    <a:lstStyle/>
                    <a:p>
                      <a:pPr marL="444500" marR="446405"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MARDI</a:t>
                      </a:r>
                      <a:endParaRPr sz="1400" u="none" strike="noStrike" cap="none">
                        <a:latin typeface="Calibri"/>
                        <a:ea typeface="Calibri"/>
                        <a:cs typeface="Calibri"/>
                        <a:sym typeface="Calibri"/>
                      </a:endParaRPr>
                    </a:p>
                  </a:txBody>
                  <a:tcPr marL="0" marR="0" marT="0" marB="0"/>
                </a:tc>
                <a:tc>
                  <a:txBody>
                    <a:bodyPr/>
                    <a:lstStyle/>
                    <a:p>
                      <a:pPr marL="465455" marR="469265"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JEUDI</a:t>
                      </a:r>
                      <a:endParaRPr sz="1400" u="none" strike="noStrike" cap="none">
                        <a:latin typeface="Calibri"/>
                        <a:ea typeface="Calibri"/>
                        <a:cs typeface="Calibri"/>
                        <a:sym typeface="Calibri"/>
                      </a:endParaRPr>
                    </a:p>
                  </a:txBody>
                  <a:tcPr marL="0" marR="0" marT="0" marB="0"/>
                </a:tc>
                <a:tc>
                  <a:txBody>
                    <a:bodyPr/>
                    <a:lstStyle/>
                    <a:p>
                      <a:pPr marL="33528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VENDREDI</a:t>
                      </a:r>
                      <a:endParaRPr sz="1400" u="none" strike="noStrike" cap="none">
                        <a:latin typeface="Calibri"/>
                        <a:ea typeface="Calibri"/>
                        <a:cs typeface="Calibri"/>
                        <a:sym typeface="Calibri"/>
                      </a:endParaRPr>
                    </a:p>
                  </a:txBody>
                  <a:tcPr marL="0" marR="0" marT="0" marB="0"/>
                </a:tc>
                <a:extLst>
                  <a:ext uri="{0D108BD9-81ED-4DB2-BD59-A6C34878D82A}">
                    <a16:rowId xmlns:a16="http://schemas.microsoft.com/office/drawing/2014/main" val="10000"/>
                  </a:ext>
                </a:extLst>
              </a:tr>
              <a:tr h="463125">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45"/>
                        </a:spcBef>
                        <a:spcAft>
                          <a:spcPts val="0"/>
                        </a:spcAft>
                        <a:buClr>
                          <a:srgbClr val="FFFFFF"/>
                        </a:buClr>
                        <a:buSzPts val="900"/>
                        <a:buFont typeface="Arial"/>
                        <a:buNone/>
                      </a:pPr>
                      <a:r>
                        <a:rPr lang="fr-FR" sz="1400" u="none" strike="noStrike" cap="none">
                          <a:latin typeface="Calibri"/>
                          <a:ea typeface="Calibri"/>
                          <a:cs typeface="Calibri"/>
                          <a:sym typeface="Calibri"/>
                        </a:rPr>
                        <a:t>CE2</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Arts plastiques</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Culture Hispanique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Danse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1"/>
                  </a:ext>
                </a:extLst>
              </a:tr>
              <a:tr h="403500">
                <a:tc vMerge="1">
                  <a:txBody>
                    <a:bodyPr/>
                    <a:lstStyle/>
                    <a:p>
                      <a:endParaRPr lang="fr-FR"/>
                    </a:p>
                  </a:txBody>
                  <a:tcPr/>
                </a:tc>
                <a:tc>
                  <a:txBody>
                    <a:bodyPr/>
                    <a:lstStyle/>
                    <a:p>
                      <a:pPr marL="124460" marR="127000" lvl="0" indent="0" algn="ctr" rtl="0">
                        <a:lnSpc>
                          <a:spcPct val="105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Inspiration des artistes Seychellois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Musique, cuisine, danse traditionnelle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2"/>
                  </a:ext>
                </a:extLst>
              </a:tr>
              <a:tr h="461000">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35"/>
                        </a:spcBef>
                        <a:spcAft>
                          <a:spcPts val="0"/>
                        </a:spcAft>
                        <a:buClr>
                          <a:srgbClr val="000000"/>
                        </a:buClr>
                        <a:buSzPts val="1400"/>
                        <a:buFont typeface="Arial"/>
                        <a:buNone/>
                      </a:pPr>
                      <a:r>
                        <a:rPr lang="fr-FR" sz="1400" u="none" strike="noStrike" cap="none">
                          <a:latin typeface="Calibri"/>
                          <a:ea typeface="Calibri"/>
                          <a:cs typeface="Calibri"/>
                          <a:sym typeface="Calibri"/>
                        </a:rPr>
                        <a:t> CM1</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Danse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Eco-club</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3"/>
                  </a:ext>
                </a:extLst>
              </a:tr>
              <a:tr h="43117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Multisports et jeux collectifs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Faune, Flore et Développement durable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4"/>
                  </a:ext>
                </a:extLst>
              </a:tr>
              <a:tr h="484950">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15"/>
                        </a:spcBef>
                        <a:spcAft>
                          <a:spcPts val="0"/>
                        </a:spcAft>
                        <a:buClr>
                          <a:srgbClr val="000000"/>
                        </a:buClr>
                        <a:buSzPts val="1400"/>
                        <a:buFont typeface="Arial"/>
                        <a:buNone/>
                      </a:pPr>
                      <a:r>
                        <a:rPr lang="fr-FR" sz="1400" u="none" strike="noStrike" cap="none">
                          <a:latin typeface="Calibri"/>
                          <a:ea typeface="Calibri"/>
                          <a:cs typeface="Calibri"/>
                          <a:sym typeface="Calibri"/>
                        </a:rPr>
                        <a:t> CM2</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Danse</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Sport</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Eco-club</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 </a:t>
                      </a:r>
                      <a:endParaRPr sz="1400" b="0" u="none" strike="noStrike" cap="none">
                        <a:latin typeface="Calibri"/>
                        <a:ea typeface="Calibri"/>
                        <a:cs typeface="Calibri"/>
                        <a:sym typeface="Calibri"/>
                      </a:endParaRPr>
                    </a:p>
                    <a:p>
                      <a:pPr marL="0" marR="0" lvl="0" indent="0" algn="ctr" rtl="0">
                        <a:lnSpc>
                          <a:spcPct val="107000"/>
                        </a:lnSpc>
                        <a:spcBef>
                          <a:spcPts val="80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 </a:t>
                      </a:r>
                      <a:endParaRPr sz="1400" b="0" u="none" strike="noStrike" cap="none">
                        <a:latin typeface="Calibri"/>
                        <a:ea typeface="Calibri"/>
                        <a:cs typeface="Calibri"/>
                        <a:sym typeface="Calibri"/>
                      </a:endParaRPr>
                    </a:p>
                  </a:txBody>
                  <a:tcPr marL="68575" marR="68575" marT="0" marB="0" anchor="ctr">
                    <a:solidFill>
                      <a:srgbClr val="D8D8D8"/>
                    </a:solidFill>
                  </a:tcPr>
                </a:tc>
                <a:extLst>
                  <a:ext uri="{0D108BD9-81ED-4DB2-BD59-A6C34878D82A}">
                    <a16:rowId xmlns:a16="http://schemas.microsoft.com/office/drawing/2014/main" val="10005"/>
                  </a:ext>
                </a:extLst>
              </a:tr>
              <a:tr h="48227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Multisports et jeux collectifs</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Faune, Flore et Développement durable</a:t>
                      </a:r>
                      <a:endParaRPr sz="1400" b="0" u="none" strike="noStrike" cap="none">
                        <a:latin typeface="Calibri"/>
                        <a:ea typeface="Calibri"/>
                        <a:cs typeface="Calibri"/>
                        <a:sym typeface="Calibri"/>
                      </a:endParaRPr>
                    </a:p>
                  </a:txBody>
                  <a:tcPr marL="68575" marR="68575" marT="0" marB="0" anchor="ctr">
                    <a:solidFill>
                      <a:schemeClr val="lt1"/>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68575" marR="68575" marT="0" marB="0" anchor="ctr">
                    <a:solidFill>
                      <a:schemeClr val="lt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1"/>
          <p:cNvSpPr txBox="1">
            <a:spLocks noGrp="1"/>
          </p:cNvSpPr>
          <p:nvPr>
            <p:ph type="title"/>
          </p:nvPr>
        </p:nvSpPr>
        <p:spPr>
          <a:xfrm>
            <a:off x="445000" y="244150"/>
            <a:ext cx="11262300" cy="133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2800"/>
              <a:buFont typeface="Lustria"/>
              <a:buNone/>
            </a:pPr>
            <a:r>
              <a:rPr lang="fr-FR" sz="3200"/>
              <a:t>5. Activités péri-pédagogiques, programme période 2</a:t>
            </a:r>
            <a:endParaRPr sz="2900"/>
          </a:p>
        </p:txBody>
      </p:sp>
      <p:graphicFrame>
        <p:nvGraphicFramePr>
          <p:cNvPr id="364" name="Google Shape;364;p51"/>
          <p:cNvGraphicFramePr/>
          <p:nvPr/>
        </p:nvGraphicFramePr>
        <p:xfrm>
          <a:off x="337996" y="1294772"/>
          <a:ext cx="11409025" cy="5319078"/>
        </p:xfrm>
        <a:graphic>
          <a:graphicData uri="http://schemas.openxmlformats.org/drawingml/2006/table">
            <a:tbl>
              <a:tblPr>
                <a:noFill/>
                <a:tableStyleId>{794DA6EE-372B-42B0-8E76-661033724823}</a:tableStyleId>
              </a:tblPr>
              <a:tblGrid>
                <a:gridCol w="1116050">
                  <a:extLst>
                    <a:ext uri="{9D8B030D-6E8A-4147-A177-3AD203B41FA5}">
                      <a16:colId xmlns:a16="http://schemas.microsoft.com/office/drawing/2014/main" val="20000"/>
                    </a:ext>
                  </a:extLst>
                </a:gridCol>
                <a:gridCol w="25400">
                  <a:extLst>
                    <a:ext uri="{9D8B030D-6E8A-4147-A177-3AD203B41FA5}">
                      <a16:colId xmlns:a16="http://schemas.microsoft.com/office/drawing/2014/main" val="20001"/>
                    </a:ext>
                  </a:extLst>
                </a:gridCol>
                <a:gridCol w="2448050">
                  <a:extLst>
                    <a:ext uri="{9D8B030D-6E8A-4147-A177-3AD203B41FA5}">
                      <a16:colId xmlns:a16="http://schemas.microsoft.com/office/drawing/2014/main" val="20002"/>
                    </a:ext>
                  </a:extLst>
                </a:gridCol>
                <a:gridCol w="2907050">
                  <a:extLst>
                    <a:ext uri="{9D8B030D-6E8A-4147-A177-3AD203B41FA5}">
                      <a16:colId xmlns:a16="http://schemas.microsoft.com/office/drawing/2014/main" val="20003"/>
                    </a:ext>
                  </a:extLst>
                </a:gridCol>
                <a:gridCol w="2521475">
                  <a:extLst>
                    <a:ext uri="{9D8B030D-6E8A-4147-A177-3AD203B41FA5}">
                      <a16:colId xmlns:a16="http://schemas.microsoft.com/office/drawing/2014/main" val="20004"/>
                    </a:ext>
                  </a:extLst>
                </a:gridCol>
                <a:gridCol w="2391000">
                  <a:extLst>
                    <a:ext uri="{9D8B030D-6E8A-4147-A177-3AD203B41FA5}">
                      <a16:colId xmlns:a16="http://schemas.microsoft.com/office/drawing/2014/main" val="20005"/>
                    </a:ext>
                  </a:extLst>
                </a:gridCol>
              </a:tblGrid>
              <a:tr h="224650">
                <a:tc>
                  <a:txBody>
                    <a:bodyPr/>
                    <a:lstStyle/>
                    <a:p>
                      <a:pPr marL="1316355"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txBody>
                  <a:tcPr marL="0" marR="0" marT="0" marB="0"/>
                </a:tc>
                <a:tc grid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LUNDI</a:t>
                      </a:r>
                      <a:endParaRPr sz="1400" u="none" strike="noStrike" cap="none"/>
                    </a:p>
                  </a:txBody>
                  <a:tcPr marL="0" marR="0" marT="0" marB="0"/>
                </a:tc>
                <a:tc hMerge="1">
                  <a:txBody>
                    <a:bodyPr/>
                    <a:lstStyle/>
                    <a:p>
                      <a:endParaRPr lang="fr-FR"/>
                    </a:p>
                  </a:txBody>
                  <a:tcPr/>
                </a:tc>
                <a:tc>
                  <a:txBody>
                    <a:bodyPr/>
                    <a:lstStyle/>
                    <a:p>
                      <a:pPr marL="444500" marR="446405"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MARDI</a:t>
                      </a:r>
                      <a:endParaRPr sz="1600" u="none" strike="noStrike" cap="none">
                        <a:latin typeface="Calibri"/>
                        <a:ea typeface="Calibri"/>
                        <a:cs typeface="Calibri"/>
                        <a:sym typeface="Calibri"/>
                      </a:endParaRPr>
                    </a:p>
                  </a:txBody>
                  <a:tcPr marL="0" marR="0" marT="0" marB="0"/>
                </a:tc>
                <a:tc>
                  <a:txBody>
                    <a:bodyPr/>
                    <a:lstStyle/>
                    <a:p>
                      <a:pPr marL="465455" marR="469265"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JEUDI</a:t>
                      </a:r>
                      <a:endParaRPr sz="1600" u="none" strike="noStrike" cap="none">
                        <a:latin typeface="Calibri"/>
                        <a:ea typeface="Calibri"/>
                        <a:cs typeface="Calibri"/>
                        <a:sym typeface="Calibri"/>
                      </a:endParaRPr>
                    </a:p>
                  </a:txBody>
                  <a:tcPr marL="0" marR="0" marT="0" marB="0"/>
                </a:tc>
                <a:tc>
                  <a:txBody>
                    <a:bodyPr/>
                    <a:lstStyle/>
                    <a:p>
                      <a:pPr marL="33528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VENDREDI</a:t>
                      </a:r>
                      <a:endParaRPr sz="1600" u="none" strike="noStrike" cap="none">
                        <a:latin typeface="Calibri"/>
                        <a:ea typeface="Calibri"/>
                        <a:cs typeface="Calibri"/>
                        <a:sym typeface="Calibri"/>
                      </a:endParaRPr>
                    </a:p>
                  </a:txBody>
                  <a:tcPr marL="0" marR="0" marT="0" marB="0"/>
                </a:tc>
                <a:extLst>
                  <a:ext uri="{0D108BD9-81ED-4DB2-BD59-A6C34878D82A}">
                    <a16:rowId xmlns:a16="http://schemas.microsoft.com/office/drawing/2014/main" val="10000"/>
                  </a:ext>
                </a:extLst>
              </a:tr>
              <a:tr h="463125">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45"/>
                        </a:spcBef>
                        <a:spcAft>
                          <a:spcPts val="0"/>
                        </a:spcAft>
                        <a:buClr>
                          <a:srgbClr val="FFFFFF"/>
                        </a:buClr>
                        <a:buSzPts val="900"/>
                        <a:buFont typeface="Arial"/>
                        <a:buNone/>
                      </a:pPr>
                      <a:r>
                        <a:rPr lang="fr-FR" sz="1600" u="none" strike="noStrike" cap="none">
                          <a:latin typeface="Calibri"/>
                          <a:ea typeface="Calibri"/>
                          <a:cs typeface="Calibri"/>
                          <a:sym typeface="Calibri"/>
                        </a:rPr>
                        <a:t>PS, MS, GS</a:t>
                      </a:r>
                      <a:endParaRPr sz="1600" u="none" strike="noStrike" cap="none">
                        <a:latin typeface="Calibri"/>
                        <a:ea typeface="Calibri"/>
                        <a:cs typeface="Calibri"/>
                        <a:sym typeface="Calibri"/>
                      </a:endParaRPr>
                    </a:p>
                  </a:txBody>
                  <a:tcPr marL="0" marR="0" marT="0" marB="0"/>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25095" marR="12700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Lecture et Comptine :</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221615" marR="224155"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Arts plastiques</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50850" marR="59055" lvl="0" indent="-391795"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Recyclage et Bricolage ‘EFE3D’</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251459" marR="220980" lvl="0" indent="-26033" algn="ctr" rtl="0">
                        <a:lnSpc>
                          <a:spcPct val="103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Sport et Activités Psychomotrices</a:t>
                      </a:r>
                      <a:endParaRPr sz="1600" b="0" u="none" strike="noStrike" cap="none">
                        <a:solidFill>
                          <a:schemeClr val="dk1"/>
                        </a:solidFill>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1"/>
                  </a:ext>
                </a:extLst>
              </a:tr>
              <a:tr h="403500">
                <a:tc vMerge="1">
                  <a:txBody>
                    <a:bodyPr/>
                    <a:lstStyle/>
                    <a:p>
                      <a:endParaRPr lang="fr-FR"/>
                    </a:p>
                  </a:txBody>
                  <a:tcPr/>
                </a:tc>
                <a:tc>
                  <a:txBody>
                    <a:bodyPr/>
                    <a:lstStyle/>
                    <a:p>
                      <a:pPr marL="124460" marR="127000" lvl="0" indent="0" algn="ctr" rtl="0">
                        <a:lnSpc>
                          <a:spcPct val="105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124460" marR="127000" lvl="0" indent="0" algn="ctr" rtl="0">
                        <a:lnSpc>
                          <a:spcPct val="105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Utiliser le langage dans toutes ses dimensions</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224155" marR="224155"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L’art et les fleurs</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188595" marR="194310" lvl="0" indent="162559" algn="ctr" rtl="0">
                        <a:lnSpc>
                          <a:spcPct val="105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Décorations pour le nouvel An</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68580" marR="74295" lvl="0" indent="1905" algn="ctr" rtl="0">
                        <a:lnSpc>
                          <a:spcPct val="105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Jeux collectifs, parcours gymniques et danses</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2"/>
                  </a:ext>
                </a:extLst>
              </a:tr>
              <a:tr h="461000">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35"/>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74930" marR="7493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CP</a:t>
                      </a:r>
                      <a:endParaRPr sz="1600" u="none" strike="noStrike" cap="none">
                        <a:latin typeface="Calibri"/>
                        <a:ea typeface="Calibri"/>
                        <a:cs typeface="Calibri"/>
                        <a:sym typeface="Calibri"/>
                      </a:endParaRPr>
                    </a:p>
                  </a:txBody>
                  <a:tcPr marL="0" marR="0" marT="0" marB="0"/>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24460" marR="12700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Arts Plastiques</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36880" marR="430530" lvl="0" indent="4443" algn="ctr" rtl="0">
                        <a:lnSpc>
                          <a:spcPct val="105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Eco-club ‘EFE 3D’</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43510" marR="14732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Danse</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0" marR="0" lvl="0" indent="0" algn="ctr" rtl="0">
                        <a:lnSpc>
                          <a:spcPct val="100000"/>
                        </a:lnSpc>
                        <a:spcBef>
                          <a:spcPts val="15"/>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Aide aux devoirs</a:t>
                      </a:r>
                      <a:endParaRPr sz="1600" b="0" u="none" strike="noStrike" cap="none">
                        <a:solidFill>
                          <a:schemeClr val="dk1"/>
                        </a:solidFill>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3"/>
                  </a:ext>
                </a:extLst>
              </a:tr>
              <a:tr h="431175">
                <a:tc vMerge="1">
                  <a:txBody>
                    <a:bodyPr/>
                    <a:lstStyle/>
                    <a:p>
                      <a:endParaRPr lang="fr-FR"/>
                    </a:p>
                  </a:txBody>
                  <a:tcPr/>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25095" marR="126365"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L’art et les fleurs</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255270" marR="255905" lvl="0" indent="-1270"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Faune, Flore et Développement durable</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90219" marR="71755" lvl="0" indent="-416560"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S’exprimer à travers la danse.</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271145" marR="153035" lvl="0" indent="-119380" algn="ctr" rtl="0">
                        <a:lnSpc>
                          <a:spcPct val="103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Appuis aux devoirs, dictées, lecture</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4"/>
                  </a:ext>
                </a:extLst>
              </a:tr>
              <a:tr h="484950">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15"/>
                        </a:spcBef>
                        <a:spcAft>
                          <a:spcPts val="0"/>
                        </a:spcAft>
                        <a:buClr>
                          <a:srgbClr val="000000"/>
                        </a:buClr>
                        <a:buSzPts val="1600"/>
                        <a:buFont typeface="Arial"/>
                        <a:buNone/>
                      </a:pPr>
                      <a:r>
                        <a:rPr lang="fr-FR" sz="1600" u="none" strike="noStrike" cap="none">
                          <a:latin typeface="Calibri"/>
                          <a:ea typeface="Calibri"/>
                          <a:cs typeface="Calibri"/>
                          <a:sym typeface="Calibri"/>
                        </a:rPr>
                        <a:t> CP CE1</a:t>
                      </a:r>
                      <a:endParaRPr sz="1600" u="none" strike="noStrike" cap="none">
                        <a:latin typeface="Calibri"/>
                        <a:ea typeface="Calibri"/>
                        <a:cs typeface="Calibri"/>
                        <a:sym typeface="Calibri"/>
                      </a:endParaRPr>
                    </a:p>
                  </a:txBody>
                  <a:tcPr marL="0" marR="0" marT="0" marB="0"/>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23825" marR="127000" lvl="0" indent="0" algn="ctr" rtl="0">
                        <a:lnSpc>
                          <a:spcPct val="100000"/>
                        </a:lnSpc>
                        <a:spcBef>
                          <a:spcPts val="63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Aide aux devoirs</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52119" marR="430530" lvl="0" indent="-10794"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Eco-club ‘EFE3D’</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43510" marR="147320" lvl="0" indent="0" algn="ctr" rtl="0">
                        <a:lnSpc>
                          <a:spcPct val="100000"/>
                        </a:lnSpc>
                        <a:spcBef>
                          <a:spcPts val="63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Sport</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476885" marR="499110" lvl="0" indent="0" algn="ctr" rtl="0">
                        <a:lnSpc>
                          <a:spcPct val="100000"/>
                        </a:lnSpc>
                        <a:spcBef>
                          <a:spcPts val="63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Danse</a:t>
                      </a:r>
                      <a:endParaRPr sz="1600" b="0" u="none" strike="noStrike" cap="none">
                        <a:solidFill>
                          <a:schemeClr val="dk1"/>
                        </a:solidFill>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5"/>
                  </a:ext>
                </a:extLst>
              </a:tr>
              <a:tr h="482275">
                <a:tc vMerge="1">
                  <a:txBody>
                    <a:bodyPr/>
                    <a:lstStyle/>
                    <a:p>
                      <a:endParaRPr lang="fr-FR"/>
                    </a:p>
                  </a:txBody>
                  <a:tcPr/>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272415" marR="149860" lvl="0" indent="-119380"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Appuis aux devoirs, dictées, lecture</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255270" marR="255905" lvl="0" indent="-1270" algn="ctr" rtl="0">
                        <a:lnSpc>
                          <a:spcPct val="105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Faune, Flore et Développement durable</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40055" marR="191135" lvl="0" indent="-250190" algn="ctr" rtl="0">
                        <a:lnSpc>
                          <a:spcPct val="103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Multisports et jeux collectifs</a:t>
                      </a: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492125" marR="77470" lvl="0" indent="-416560" algn="ctr" rtl="0">
                        <a:lnSpc>
                          <a:spcPct val="103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S’exprimer à travers la danse.</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6"/>
                  </a:ext>
                </a:extLst>
              </a:tr>
              <a:tr h="500375">
                <a:tc rowSpan="2">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 </a:t>
                      </a:r>
                      <a:endParaRPr sz="1400" u="none" strike="noStrike" cap="none"/>
                    </a:p>
                    <a:p>
                      <a:pPr marL="74930" marR="74930" lvl="0" indent="0" algn="ctr" rtl="0">
                        <a:lnSpc>
                          <a:spcPct val="100000"/>
                        </a:lnSpc>
                        <a:spcBef>
                          <a:spcPts val="670"/>
                        </a:spcBef>
                        <a:spcAft>
                          <a:spcPts val="0"/>
                        </a:spcAft>
                        <a:buClr>
                          <a:srgbClr val="000000"/>
                        </a:buClr>
                        <a:buSzPts val="1600"/>
                        <a:buFont typeface="Arial"/>
                        <a:buNone/>
                      </a:pPr>
                      <a:r>
                        <a:rPr lang="fr-FR" sz="1600" u="none" strike="noStrike" cap="none">
                          <a:latin typeface="Calibri"/>
                          <a:ea typeface="Calibri"/>
                          <a:cs typeface="Calibri"/>
                          <a:sym typeface="Calibri"/>
                        </a:rPr>
                        <a:t>CE 1</a:t>
                      </a:r>
                      <a:endParaRPr sz="1600" u="none" strike="noStrike" cap="none">
                        <a:latin typeface="Calibri"/>
                        <a:ea typeface="Calibri"/>
                        <a:cs typeface="Calibri"/>
                        <a:sym typeface="Calibri"/>
                      </a:endParaRPr>
                    </a:p>
                  </a:txBody>
                  <a:tcPr marL="0" marR="0" marT="0" marB="0"/>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25095" marR="125729" lvl="0" indent="0" algn="ctr" rtl="0">
                        <a:lnSpc>
                          <a:spcPct val="100000"/>
                        </a:lnSpc>
                        <a:spcBef>
                          <a:spcPts val="69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Sport</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452119" marR="69850" lvl="0" indent="-207644" algn="ctr" rtl="0">
                        <a:lnSpc>
                          <a:spcPct val="105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Éducation santé ‘EFE3D’</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 </a:t>
                      </a:r>
                      <a:endParaRPr sz="1400" u="none" strike="noStrike" cap="none"/>
                    </a:p>
                    <a:p>
                      <a:pPr marL="143510" marR="149225" lvl="0" indent="0" algn="ctr" rtl="0">
                        <a:lnSpc>
                          <a:spcPct val="100000"/>
                        </a:lnSpc>
                        <a:spcBef>
                          <a:spcPts val="690"/>
                        </a:spcBef>
                        <a:spcAft>
                          <a:spcPts val="0"/>
                        </a:spcAft>
                        <a:buClr>
                          <a:srgbClr val="000000"/>
                        </a:buClr>
                        <a:buSzPts val="1600"/>
                        <a:buFont typeface="Arial"/>
                        <a:buNone/>
                      </a:pPr>
                      <a:r>
                        <a:rPr lang="fr-FR" sz="1600" u="none" strike="noStrike" cap="none">
                          <a:solidFill>
                            <a:schemeClr val="dk1"/>
                          </a:solidFill>
                          <a:latin typeface="Calibri"/>
                          <a:ea typeface="Calibri"/>
                          <a:cs typeface="Calibri"/>
                          <a:sym typeface="Calibri"/>
                        </a:rPr>
                        <a:t>Aide aux devoirs</a:t>
                      </a:r>
                      <a:endParaRPr sz="1600" u="none" strike="noStrike" cap="none">
                        <a:solidFill>
                          <a:schemeClr val="dk1"/>
                        </a:solidFill>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0" marR="234315" lvl="0" indent="0" algn="ctr" rtl="0">
                        <a:lnSpc>
                          <a:spcPct val="100000"/>
                        </a:lnSpc>
                        <a:spcBef>
                          <a:spcPts val="69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Théâtre en anglais</a:t>
                      </a:r>
                      <a:endParaRPr sz="1600" b="0" u="none" strike="noStrike" cap="none">
                        <a:solidFill>
                          <a:schemeClr val="dk1"/>
                        </a:solidFill>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7"/>
                  </a:ext>
                </a:extLst>
              </a:tr>
              <a:tr h="481225">
                <a:tc vMerge="1">
                  <a:txBody>
                    <a:bodyPr/>
                    <a:lstStyle/>
                    <a:p>
                      <a:endParaRPr lang="fr-FR"/>
                    </a:p>
                  </a:txBody>
                  <a:tcPr/>
                </a:tc>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444500" marR="193040" lvl="0" indent="-251459" algn="ctr" rtl="0">
                        <a:lnSpc>
                          <a:spcPct val="102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Multisports et jeux collectifs</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132080" marR="69850" lvl="0" indent="-56513" algn="ctr" rtl="0">
                        <a:lnSpc>
                          <a:spcPct val="102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Apprendre les réflexes de premiers secours</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267970" marR="146685" lvl="0" indent="-119380" algn="ctr" rtl="0">
                        <a:lnSpc>
                          <a:spcPct val="102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Appuis aux devoirs, dictées, lecture</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 </a:t>
                      </a:r>
                      <a:endParaRPr sz="1400" u="none" strike="noStrike" cap="none"/>
                    </a:p>
                    <a:p>
                      <a:pPr marL="187325" marR="71755" lvl="0" indent="-111760" algn="ctr" rtl="0">
                        <a:lnSpc>
                          <a:spcPct val="102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Travailler sa confiance en soi et la langue</a:t>
                      </a:r>
                      <a:endParaRPr sz="1600" b="0" u="none" strike="noStrike" cap="none">
                        <a:solidFill>
                          <a:schemeClr val="dk1"/>
                        </a:solidFill>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2"/>
          <p:cNvSpPr txBox="1">
            <a:spLocks noGrp="1"/>
          </p:cNvSpPr>
          <p:nvPr>
            <p:ph type="title"/>
          </p:nvPr>
        </p:nvSpPr>
        <p:spPr>
          <a:xfrm>
            <a:off x="445000" y="244150"/>
            <a:ext cx="11262300" cy="1339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3F3F3F"/>
              </a:buClr>
              <a:buSzPts val="2800"/>
              <a:buFont typeface="Lustria"/>
              <a:buNone/>
            </a:pPr>
            <a:r>
              <a:rPr lang="fr-FR" sz="3200"/>
              <a:t>5. Activités péri pédagogiques, programme période 2</a:t>
            </a:r>
            <a:endParaRPr sz="2900"/>
          </a:p>
        </p:txBody>
      </p:sp>
      <p:graphicFrame>
        <p:nvGraphicFramePr>
          <p:cNvPr id="371" name="Google Shape;371;p52"/>
          <p:cNvGraphicFramePr/>
          <p:nvPr/>
        </p:nvGraphicFramePr>
        <p:xfrm>
          <a:off x="337995" y="1294772"/>
          <a:ext cx="11520000" cy="3818179"/>
        </p:xfrm>
        <a:graphic>
          <a:graphicData uri="http://schemas.openxmlformats.org/drawingml/2006/table">
            <a:tbl>
              <a:tblPr>
                <a:noFill/>
                <a:tableStyleId>{794DA6EE-372B-42B0-8E76-661033724823}</a:tableStyleId>
              </a:tblPr>
              <a:tblGrid>
                <a:gridCol w="1126900">
                  <a:extLst>
                    <a:ext uri="{9D8B030D-6E8A-4147-A177-3AD203B41FA5}">
                      <a16:colId xmlns:a16="http://schemas.microsoft.com/office/drawing/2014/main" val="20000"/>
                    </a:ext>
                  </a:extLst>
                </a:gridCol>
                <a:gridCol w="25975">
                  <a:extLst>
                    <a:ext uri="{9D8B030D-6E8A-4147-A177-3AD203B41FA5}">
                      <a16:colId xmlns:a16="http://schemas.microsoft.com/office/drawing/2014/main" val="20001"/>
                    </a:ext>
                  </a:extLst>
                </a:gridCol>
                <a:gridCol w="2471525">
                  <a:extLst>
                    <a:ext uri="{9D8B030D-6E8A-4147-A177-3AD203B41FA5}">
                      <a16:colId xmlns:a16="http://schemas.microsoft.com/office/drawing/2014/main" val="20002"/>
                    </a:ext>
                  </a:extLst>
                </a:gridCol>
                <a:gridCol w="2686575">
                  <a:extLst>
                    <a:ext uri="{9D8B030D-6E8A-4147-A177-3AD203B41FA5}">
                      <a16:colId xmlns:a16="http://schemas.microsoft.com/office/drawing/2014/main" val="20003"/>
                    </a:ext>
                  </a:extLst>
                </a:gridCol>
                <a:gridCol w="2794750">
                  <a:extLst>
                    <a:ext uri="{9D8B030D-6E8A-4147-A177-3AD203B41FA5}">
                      <a16:colId xmlns:a16="http://schemas.microsoft.com/office/drawing/2014/main" val="20004"/>
                    </a:ext>
                  </a:extLst>
                </a:gridCol>
                <a:gridCol w="2414275">
                  <a:extLst>
                    <a:ext uri="{9D8B030D-6E8A-4147-A177-3AD203B41FA5}">
                      <a16:colId xmlns:a16="http://schemas.microsoft.com/office/drawing/2014/main" val="20005"/>
                    </a:ext>
                  </a:extLst>
                </a:gridCol>
              </a:tblGrid>
              <a:tr h="224650">
                <a:tc gridSpan="2">
                  <a:txBody>
                    <a:bodyPr/>
                    <a:lstStyle/>
                    <a:p>
                      <a:pPr marL="1316355" marR="0" lvl="0" indent="0" algn="l" rtl="0">
                        <a:lnSpc>
                          <a:spcPct val="100000"/>
                        </a:lnSpc>
                        <a:spcBef>
                          <a:spcPts val="0"/>
                        </a:spcBef>
                        <a:spcAft>
                          <a:spcPts val="0"/>
                        </a:spcAft>
                        <a:buClr>
                          <a:srgbClr val="000000"/>
                        </a:buClr>
                        <a:buSzPts val="1400"/>
                        <a:buFont typeface="Arial"/>
                        <a:buNone/>
                      </a:pPr>
                      <a:endParaRPr sz="1400" u="none" strike="noStrike" cap="none">
                        <a:latin typeface="Calibri"/>
                        <a:ea typeface="Calibri"/>
                        <a:cs typeface="Calibri"/>
                        <a:sym typeface="Calibri"/>
                      </a:endParaRPr>
                    </a:p>
                  </a:txBody>
                  <a:tcPr marL="0" marR="0" marT="0" marB="0"/>
                </a:tc>
                <a:tc hMerge="1">
                  <a:txBody>
                    <a:bodyPr/>
                    <a:lstStyle/>
                    <a:p>
                      <a:endParaRPr lang="fr-FR"/>
                    </a:p>
                  </a:txBody>
                  <a:tcPr/>
                </a:tc>
                <a:tc>
                  <a:txBody>
                    <a:bodyPr/>
                    <a:lstStyle/>
                    <a:p>
                      <a:pPr marL="1316355" marR="0" lvl="0" indent="0" algn="l"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LUNDI</a:t>
                      </a:r>
                      <a:endParaRPr sz="1400" u="none" strike="noStrike" cap="none">
                        <a:latin typeface="Calibri"/>
                        <a:ea typeface="Calibri"/>
                        <a:cs typeface="Calibri"/>
                        <a:sym typeface="Calibri"/>
                      </a:endParaRPr>
                    </a:p>
                  </a:txBody>
                  <a:tcPr marL="0" marR="0" marT="0" marB="0"/>
                </a:tc>
                <a:tc>
                  <a:txBody>
                    <a:bodyPr/>
                    <a:lstStyle/>
                    <a:p>
                      <a:pPr marL="444500" marR="446405"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MARDI</a:t>
                      </a:r>
                      <a:endParaRPr sz="1400" u="none" strike="noStrike" cap="none">
                        <a:latin typeface="Calibri"/>
                        <a:ea typeface="Calibri"/>
                        <a:cs typeface="Calibri"/>
                        <a:sym typeface="Calibri"/>
                      </a:endParaRPr>
                    </a:p>
                  </a:txBody>
                  <a:tcPr marL="0" marR="0" marT="0" marB="0"/>
                </a:tc>
                <a:tc>
                  <a:txBody>
                    <a:bodyPr/>
                    <a:lstStyle/>
                    <a:p>
                      <a:pPr marL="465455" marR="469265"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JEUDI</a:t>
                      </a:r>
                      <a:endParaRPr sz="1400" u="none" strike="noStrike" cap="none">
                        <a:latin typeface="Calibri"/>
                        <a:ea typeface="Calibri"/>
                        <a:cs typeface="Calibri"/>
                        <a:sym typeface="Calibri"/>
                      </a:endParaRPr>
                    </a:p>
                  </a:txBody>
                  <a:tcPr marL="0" marR="0" marT="0" marB="0"/>
                </a:tc>
                <a:tc>
                  <a:txBody>
                    <a:bodyPr/>
                    <a:lstStyle/>
                    <a:p>
                      <a:pPr marL="335280" marR="0" lvl="0" indent="0" algn="l"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VENDREDI</a:t>
                      </a:r>
                      <a:endParaRPr sz="1400" u="none" strike="noStrike" cap="none">
                        <a:latin typeface="Calibri"/>
                        <a:ea typeface="Calibri"/>
                        <a:cs typeface="Calibri"/>
                        <a:sym typeface="Calibri"/>
                      </a:endParaRPr>
                    </a:p>
                  </a:txBody>
                  <a:tcPr marL="0" marR="0" marT="0" marB="0"/>
                </a:tc>
                <a:extLst>
                  <a:ext uri="{0D108BD9-81ED-4DB2-BD59-A6C34878D82A}">
                    <a16:rowId xmlns:a16="http://schemas.microsoft.com/office/drawing/2014/main" val="10000"/>
                  </a:ext>
                </a:extLst>
              </a:tr>
              <a:tr h="463125">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45"/>
                        </a:spcBef>
                        <a:spcAft>
                          <a:spcPts val="0"/>
                        </a:spcAft>
                        <a:buClr>
                          <a:srgbClr val="FFFFFF"/>
                        </a:buClr>
                        <a:buSzPts val="900"/>
                        <a:buFont typeface="Arial"/>
                        <a:buNone/>
                      </a:pPr>
                      <a:r>
                        <a:rPr lang="fr-FR" sz="1400" u="none" strike="noStrike" cap="none">
                          <a:latin typeface="Calibri"/>
                          <a:ea typeface="Calibri"/>
                          <a:cs typeface="Calibri"/>
                          <a:sym typeface="Calibri"/>
                        </a:rPr>
                        <a:t>CE2</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07315" marR="127000" lvl="0" indent="0" algn="ctr" rtl="0">
                        <a:lnSpc>
                          <a:spcPct val="100000"/>
                        </a:lnSpc>
                        <a:spcBef>
                          <a:spcPts val="59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Danse</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222884" marR="224155" lvl="0" indent="0" algn="ctr" rtl="0">
                        <a:lnSpc>
                          <a:spcPct val="100000"/>
                        </a:lnSpc>
                        <a:spcBef>
                          <a:spcPts val="59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Sport</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43510" marR="149225" lvl="0" indent="0" algn="ctr" rtl="0">
                        <a:lnSpc>
                          <a:spcPct val="100000"/>
                        </a:lnSpc>
                        <a:spcBef>
                          <a:spcPts val="59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Théâtre en anglais</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0" marR="235584" lvl="0" indent="0" algn="ctr" rtl="0">
                        <a:lnSpc>
                          <a:spcPct val="100000"/>
                        </a:lnSpc>
                        <a:spcBef>
                          <a:spcPts val="595"/>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a:t>
                      </a:r>
                      <a:endParaRPr sz="1400" b="0" u="none" strike="noStrike" cap="none">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1"/>
                  </a:ext>
                </a:extLst>
              </a:tr>
              <a:tr h="403500">
                <a:tc vMerge="1">
                  <a:txBody>
                    <a:bodyPr/>
                    <a:lstStyle/>
                    <a:p>
                      <a:endParaRPr lang="fr-FR"/>
                    </a:p>
                  </a:txBody>
                  <a:tcPr/>
                </a:tc>
                <a:tc>
                  <a:txBody>
                    <a:bodyPr/>
                    <a:lstStyle/>
                    <a:p>
                      <a:pPr marL="124460" marR="127000" lvl="0" indent="0" algn="ctr" rtl="0">
                        <a:lnSpc>
                          <a:spcPct val="105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494665" marR="70485" lvl="0" indent="-417830" algn="ctr" rtl="0">
                        <a:lnSpc>
                          <a:spcPct val="103000"/>
                        </a:lnSpc>
                        <a:spcBef>
                          <a:spcPts val="0"/>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S’exprimer à travers la danse.</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442594" marR="185420" lvl="0" indent="-251459" algn="ctr" rtl="0">
                        <a:lnSpc>
                          <a:spcPct val="103000"/>
                        </a:lnSpc>
                        <a:spcBef>
                          <a:spcPts val="0"/>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Multisports et jeux collectifs</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85420" marR="71755" lvl="0" indent="-111760" algn="ctr" rtl="0">
                        <a:lnSpc>
                          <a:spcPct val="103000"/>
                        </a:lnSpc>
                        <a:spcBef>
                          <a:spcPts val="0"/>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Travailler sa confiance en soi et la langue</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252730" marR="153035" lvl="0" indent="-100965" algn="ctr" rtl="0">
                        <a:lnSpc>
                          <a:spcPct val="103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2"/>
                  </a:ext>
                </a:extLst>
              </a:tr>
              <a:tr h="461000">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35"/>
                        </a:spcBef>
                        <a:spcAft>
                          <a:spcPts val="0"/>
                        </a:spcAft>
                        <a:buClr>
                          <a:srgbClr val="000000"/>
                        </a:buClr>
                        <a:buSzPts val="1400"/>
                        <a:buFont typeface="Arial"/>
                        <a:buNone/>
                      </a:pPr>
                      <a:r>
                        <a:rPr lang="fr-FR" sz="1400" u="none" strike="noStrike" cap="none">
                          <a:latin typeface="Calibri"/>
                          <a:ea typeface="Calibri"/>
                          <a:cs typeface="Calibri"/>
                          <a:sym typeface="Calibri"/>
                        </a:rPr>
                        <a:t> CM1</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r>
                        <a:rPr lang="fr-FR" sz="1600" u="none" strike="noStrike" cap="none">
                          <a:latin typeface="Calibri"/>
                          <a:ea typeface="Calibri"/>
                          <a:cs typeface="Calibri"/>
                          <a:sym typeface="Calibri"/>
                        </a:rPr>
                        <a:t>Éducation santé ‘EFE3D’</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223520" marR="224155" lvl="0" indent="0" algn="ctr" rtl="0">
                        <a:lnSpc>
                          <a:spcPct val="100000"/>
                        </a:lnSpc>
                        <a:spcBef>
                          <a:spcPts val="60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Danse</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32715" marR="168910" lvl="0" indent="0" algn="ctr" rtl="0">
                        <a:lnSpc>
                          <a:spcPct val="100000"/>
                        </a:lnSpc>
                        <a:spcBef>
                          <a:spcPts val="60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Culture hispanique</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0" marR="235584" lvl="0" indent="0" algn="ctr" rtl="0">
                        <a:lnSpc>
                          <a:spcPct val="100000"/>
                        </a:lnSpc>
                        <a:spcBef>
                          <a:spcPts val="605"/>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a:t>
                      </a:r>
                      <a:endParaRPr sz="1400" b="0" u="none" strike="noStrike" cap="none">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3"/>
                  </a:ext>
                </a:extLst>
              </a:tr>
              <a:tr h="43117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132080" marR="69850" lvl="0" indent="-56513" algn="ctr" rtl="0">
                        <a:lnSpc>
                          <a:spcPct val="102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132080" marR="69850" lvl="0" indent="-56513" algn="ctr" rtl="0">
                        <a:lnSpc>
                          <a:spcPct val="102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Apprendre les réflexes de premiers secours</a:t>
                      </a: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509905" marR="69215" lvl="0" indent="-434340" algn="ctr" rtl="0">
                        <a:lnSpc>
                          <a:spcPct val="103000"/>
                        </a:lnSpc>
                        <a:spcBef>
                          <a:spcPts val="0"/>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S’exprimer à travers la danse</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51765" marR="155575" lvl="0" indent="57785" algn="ctr" rtl="0">
                        <a:lnSpc>
                          <a:spcPct val="103000"/>
                        </a:lnSpc>
                        <a:spcBef>
                          <a:spcPts val="0"/>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Musique, cuisine, danse traditionnelle</a:t>
                      </a:r>
                      <a:endParaRPr sz="140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271145" marR="153035" lvl="0" indent="-119380" algn="ctr" rtl="0">
                        <a:lnSpc>
                          <a:spcPct val="103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4"/>
                  </a:ext>
                </a:extLst>
              </a:tr>
              <a:tr h="484950">
                <a:tc rowSpan="2">
                  <a:txBody>
                    <a:bodyPr/>
                    <a:lstStyle/>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fr-FR" sz="1400" u="none" strike="noStrike" cap="none">
                          <a:latin typeface="Calibri"/>
                          <a:ea typeface="Calibri"/>
                          <a:cs typeface="Calibri"/>
                          <a:sym typeface="Calibri"/>
                        </a:rPr>
                        <a:t> </a:t>
                      </a:r>
                      <a:endParaRPr sz="1400" u="none" strike="noStrike" cap="none"/>
                    </a:p>
                    <a:p>
                      <a:pPr marL="0" marR="0" lvl="0" indent="0" algn="ctr" rtl="0">
                        <a:lnSpc>
                          <a:spcPct val="100000"/>
                        </a:lnSpc>
                        <a:spcBef>
                          <a:spcPts val="15"/>
                        </a:spcBef>
                        <a:spcAft>
                          <a:spcPts val="0"/>
                        </a:spcAft>
                        <a:buClr>
                          <a:srgbClr val="000000"/>
                        </a:buClr>
                        <a:buSzPts val="1400"/>
                        <a:buFont typeface="Arial"/>
                        <a:buNone/>
                      </a:pPr>
                      <a:r>
                        <a:rPr lang="fr-FR" sz="1400" u="none" strike="noStrike" cap="none">
                          <a:latin typeface="Calibri"/>
                          <a:ea typeface="Calibri"/>
                          <a:cs typeface="Calibri"/>
                          <a:sym typeface="Calibri"/>
                        </a:rPr>
                        <a:t> CM2</a:t>
                      </a:r>
                      <a:endParaRPr sz="1400" u="none" strike="noStrike" cap="none">
                        <a:latin typeface="Calibri"/>
                        <a:ea typeface="Calibri"/>
                        <a:cs typeface="Calibri"/>
                        <a:sym typeface="Calibri"/>
                      </a:endParaRPr>
                    </a:p>
                  </a:txBody>
                  <a:tcPr marL="0" marR="0" marT="0" marB="0"/>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244475" marR="69850" lvl="0" indent="0" algn="l" rtl="0">
                        <a:lnSpc>
                          <a:spcPct val="105000"/>
                        </a:lnSpc>
                        <a:spcBef>
                          <a:spcPts val="0"/>
                        </a:spcBef>
                        <a:spcAft>
                          <a:spcPts val="0"/>
                        </a:spcAft>
                        <a:buClr>
                          <a:srgbClr val="000000"/>
                        </a:buClr>
                        <a:buSzPts val="1600"/>
                        <a:buFont typeface="Arial"/>
                        <a:buNone/>
                      </a:pPr>
                      <a:r>
                        <a:rPr lang="fr-FR" sz="1600" u="none" strike="noStrike" cap="none">
                          <a:latin typeface="Calibri"/>
                          <a:ea typeface="Calibri"/>
                          <a:cs typeface="Calibri"/>
                          <a:sym typeface="Calibri"/>
                        </a:rPr>
                        <a:t>Éducation santé ‘EFE3D’</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223520" marR="224155" lvl="0" indent="0" algn="ctr" rtl="0">
                        <a:lnSpc>
                          <a:spcPct val="100000"/>
                        </a:lnSpc>
                        <a:spcBef>
                          <a:spcPts val="60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Danse</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1"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132715" marR="168910" lvl="0" indent="0" algn="ctr" rtl="0">
                        <a:lnSpc>
                          <a:spcPct val="100000"/>
                        </a:lnSpc>
                        <a:spcBef>
                          <a:spcPts val="605"/>
                        </a:spcBef>
                        <a:spcAft>
                          <a:spcPts val="0"/>
                        </a:spcAft>
                        <a:buClr>
                          <a:srgbClr val="000000"/>
                        </a:buClr>
                        <a:buSzPts val="1400"/>
                        <a:buFont typeface="Arial"/>
                        <a:buNone/>
                      </a:pPr>
                      <a:r>
                        <a:rPr lang="fr-FR" sz="1400" u="none" strike="noStrike" cap="none">
                          <a:solidFill>
                            <a:srgbClr val="000000"/>
                          </a:solidFill>
                          <a:latin typeface="Calibri"/>
                          <a:ea typeface="Calibri"/>
                          <a:cs typeface="Calibri"/>
                          <a:sym typeface="Calibri"/>
                        </a:rPr>
                        <a:t>Culture hispanique</a:t>
                      </a:r>
                      <a:endParaRPr sz="1400" u="none" strike="noStrike" cap="none">
                        <a:latin typeface="Calibri"/>
                        <a:ea typeface="Calibri"/>
                        <a:cs typeface="Calibri"/>
                        <a:sym typeface="Calibri"/>
                      </a:endParaRPr>
                    </a:p>
                  </a:txBody>
                  <a:tcPr marL="0" marR="0" marT="0" marB="0">
                    <a:solidFill>
                      <a:srgbClr val="D8D8D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0" marR="235584" lvl="0" indent="0" algn="ctr" rtl="0">
                        <a:lnSpc>
                          <a:spcPct val="100000"/>
                        </a:lnSpc>
                        <a:spcBef>
                          <a:spcPts val="605"/>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Aide aux devoirs</a:t>
                      </a:r>
                      <a:endParaRPr sz="1400" b="0" u="none" strike="noStrike" cap="none">
                        <a:latin typeface="Calibri"/>
                        <a:ea typeface="Calibri"/>
                        <a:cs typeface="Calibri"/>
                        <a:sym typeface="Calibri"/>
                      </a:endParaRPr>
                    </a:p>
                  </a:txBody>
                  <a:tcPr marL="0" marR="0" marT="0" marB="0">
                    <a:solidFill>
                      <a:srgbClr val="D8D8D8"/>
                    </a:solidFill>
                  </a:tcPr>
                </a:tc>
                <a:extLst>
                  <a:ext uri="{0D108BD9-81ED-4DB2-BD59-A6C34878D82A}">
                    <a16:rowId xmlns:a16="http://schemas.microsoft.com/office/drawing/2014/main" val="10005"/>
                  </a:ext>
                </a:extLst>
              </a:tr>
              <a:tr h="482275">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dk1"/>
                        </a:solidFill>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132080" marR="69850" lvl="0" indent="-56513" algn="ctr" rtl="0">
                        <a:lnSpc>
                          <a:spcPct val="102000"/>
                        </a:lnSpc>
                        <a:spcBef>
                          <a:spcPts val="0"/>
                        </a:spcBef>
                        <a:spcAft>
                          <a:spcPts val="0"/>
                        </a:spcAft>
                        <a:buClr>
                          <a:srgbClr val="000000"/>
                        </a:buClr>
                        <a:buSzPts val="1600"/>
                        <a:buFont typeface="Arial"/>
                        <a:buNone/>
                      </a:pPr>
                      <a:r>
                        <a:rPr lang="fr-FR" sz="1600" b="0" u="none" strike="noStrike" cap="none">
                          <a:solidFill>
                            <a:schemeClr val="dk1"/>
                          </a:solidFill>
                          <a:latin typeface="Calibri"/>
                          <a:ea typeface="Calibri"/>
                          <a:cs typeface="Calibri"/>
                          <a:sym typeface="Calibri"/>
                        </a:rPr>
                        <a:t>Apprendre les réflexes de premiers secours</a:t>
                      </a:r>
                      <a:endParaRPr sz="1400" b="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509905" marR="69215" lvl="0" indent="-434340" algn="ctr" rtl="0">
                        <a:lnSpc>
                          <a:spcPct val="103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S’exprimer à travers la danse</a:t>
                      </a:r>
                      <a:endParaRPr sz="1400" b="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151765" marR="155575" lvl="0" indent="57785" algn="ctr" rtl="0">
                        <a:lnSpc>
                          <a:spcPct val="103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Musique, cuisine, danse traditionnelle</a:t>
                      </a:r>
                      <a:endParaRPr sz="1400" b="0" u="none" strike="noStrike" cap="none">
                        <a:latin typeface="Calibri"/>
                        <a:ea typeface="Calibri"/>
                        <a:cs typeface="Calibri"/>
                        <a:sym typeface="Calibri"/>
                      </a:endParaRPr>
                    </a:p>
                  </a:txBody>
                  <a:tcPr marL="0" marR="0" marT="0" marB="0">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r-FR" sz="1400" b="0" u="none" strike="noStrike" cap="none">
                          <a:latin typeface="Calibri"/>
                          <a:ea typeface="Calibri"/>
                          <a:cs typeface="Calibri"/>
                          <a:sym typeface="Calibri"/>
                        </a:rPr>
                        <a:t> </a:t>
                      </a:r>
                      <a:endParaRPr sz="1400" u="none" strike="noStrike" cap="none"/>
                    </a:p>
                    <a:p>
                      <a:pPr marL="271145" marR="153035" lvl="0" indent="-119380" algn="ctr" rtl="0">
                        <a:lnSpc>
                          <a:spcPct val="103000"/>
                        </a:lnSpc>
                        <a:spcBef>
                          <a:spcPts val="0"/>
                        </a:spcBef>
                        <a:spcAft>
                          <a:spcPts val="0"/>
                        </a:spcAft>
                        <a:buClr>
                          <a:srgbClr val="000000"/>
                        </a:buClr>
                        <a:buSzPts val="1400"/>
                        <a:buFont typeface="Arial"/>
                        <a:buNone/>
                      </a:pPr>
                      <a:r>
                        <a:rPr lang="fr-FR" sz="1400" b="0" u="none" strike="noStrike" cap="none">
                          <a:solidFill>
                            <a:srgbClr val="000000"/>
                          </a:solidFill>
                          <a:latin typeface="Calibri"/>
                          <a:ea typeface="Calibri"/>
                          <a:cs typeface="Calibri"/>
                          <a:sym typeface="Calibri"/>
                        </a:rPr>
                        <a:t>Appuis aux devoirs, dictées, lecture</a:t>
                      </a:r>
                      <a:endParaRPr sz="1400" b="0" u="none" strike="noStrike" cap="none">
                        <a:latin typeface="Calibri"/>
                        <a:ea typeface="Calibri"/>
                        <a:cs typeface="Calibri"/>
                        <a:sym typeface="Calibri"/>
                      </a:endParaRPr>
                    </a:p>
                  </a:txBody>
                  <a:tcPr marL="0" marR="0" marT="0" marB="0">
                    <a:solidFill>
                      <a:schemeClr val="lt1"/>
                    </a:solidFill>
                  </a:tcPr>
                </a:tc>
                <a:extLst>
                  <a:ext uri="{0D108BD9-81ED-4DB2-BD59-A6C34878D82A}">
                    <a16:rowId xmlns:a16="http://schemas.microsoft.com/office/drawing/2014/main" val="10006"/>
                  </a:ext>
                </a:extLst>
              </a:tr>
            </a:tbl>
          </a:graphicData>
        </a:graphic>
      </p:graphicFrame>
      <p:sp>
        <p:nvSpPr>
          <p:cNvPr id="372" name="Google Shape;372;p52"/>
          <p:cNvSpPr txBox="1"/>
          <p:nvPr/>
        </p:nvSpPr>
        <p:spPr>
          <a:xfrm>
            <a:off x="338000" y="5220500"/>
            <a:ext cx="114552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dirty="0">
                <a:solidFill>
                  <a:srgbClr val="000000"/>
                </a:solidFill>
                <a:latin typeface="Arial"/>
                <a:ea typeface="Arial"/>
                <a:cs typeface="Arial"/>
                <a:sym typeface="Arial"/>
              </a:rPr>
              <a:t>Mercredi 13h-14h30 “club culture et loisirs” :  1 groupe : Danse /Yoga</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dirty="0">
                <a:solidFill>
                  <a:srgbClr val="000000"/>
                </a:solidFill>
                <a:latin typeface="Arial"/>
                <a:ea typeface="Arial"/>
                <a:cs typeface="Arial"/>
                <a:sym typeface="Arial"/>
              </a:rPr>
              <a:t>Activités pause méridienne : Chorale, Danse, </a:t>
            </a:r>
            <a:r>
              <a:rPr lang="fr-FR" sz="1800" b="0" i="0" u="none" strike="noStrike" cap="none" dirty="0" err="1">
                <a:solidFill>
                  <a:srgbClr val="000000"/>
                </a:solidFill>
                <a:latin typeface="Arial"/>
                <a:ea typeface="Arial"/>
                <a:cs typeface="Arial"/>
                <a:sym typeface="Arial"/>
              </a:rPr>
              <a:t>Kapla</a:t>
            </a:r>
            <a:r>
              <a:rPr lang="fr-FR" sz="1800" b="0" i="0" u="none" strike="noStrike" cap="none" dirty="0">
                <a:solidFill>
                  <a:srgbClr val="000000"/>
                </a:solidFill>
                <a:latin typeface="Arial"/>
                <a:ea typeface="Arial"/>
                <a:cs typeface="Arial"/>
                <a:sym typeface="Arial"/>
              </a:rPr>
              <a:t>, Dessin, Tirs au but, Basket-ball, Football, Tennis de table, </a:t>
            </a:r>
            <a:r>
              <a:rPr lang="fr-FR" sz="1800" dirty="0"/>
              <a:t>Football de table,</a:t>
            </a:r>
            <a:r>
              <a:rPr lang="fr-FR" sz="1800" b="0" i="0" u="none" strike="noStrike" cap="none" dirty="0">
                <a:solidFill>
                  <a:srgbClr val="000000"/>
                </a:solidFill>
                <a:latin typeface="Arial"/>
                <a:ea typeface="Arial"/>
                <a:cs typeface="Arial"/>
                <a:sym typeface="Arial"/>
              </a:rPr>
              <a:t>  BCD/CDI</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3"/>
          <p:cNvSpPr txBox="1">
            <a:spLocks noGrp="1"/>
          </p:cNvSpPr>
          <p:nvPr>
            <p:ph type="title"/>
          </p:nvPr>
        </p:nvSpPr>
        <p:spPr>
          <a:xfrm>
            <a:off x="475500" y="244150"/>
            <a:ext cx="11262600" cy="1339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100000"/>
              <a:buFont typeface="Lustria"/>
              <a:buNone/>
            </a:pPr>
            <a:r>
              <a:rPr lang="fr-FR"/>
              <a:t>6.Activités péri-pédagogiques</a:t>
            </a:r>
            <a:endParaRPr/>
          </a:p>
          <a:p>
            <a:pPr marL="0" lvl="0" indent="0" algn="ctr" rtl="0">
              <a:lnSpc>
                <a:spcPct val="100000"/>
              </a:lnSpc>
              <a:spcBef>
                <a:spcPts val="0"/>
              </a:spcBef>
              <a:spcAft>
                <a:spcPts val="0"/>
              </a:spcAft>
              <a:buClr>
                <a:srgbClr val="3F3F3F"/>
              </a:buClr>
              <a:buSzPct val="100000"/>
              <a:buFont typeface="Lustria"/>
              <a:buNone/>
            </a:pPr>
            <a:r>
              <a:rPr lang="fr-FR"/>
              <a:t>Programme de l’AS</a:t>
            </a:r>
            <a:endParaRPr/>
          </a:p>
        </p:txBody>
      </p:sp>
      <p:graphicFrame>
        <p:nvGraphicFramePr>
          <p:cNvPr id="379" name="Google Shape;379;p53"/>
          <p:cNvGraphicFramePr/>
          <p:nvPr/>
        </p:nvGraphicFramePr>
        <p:xfrm>
          <a:off x="1036885" y="1583945"/>
          <a:ext cx="10477775" cy="4292825"/>
        </p:xfrm>
        <a:graphic>
          <a:graphicData uri="http://schemas.openxmlformats.org/drawingml/2006/table">
            <a:tbl>
              <a:tblPr>
                <a:noFill/>
                <a:tableStyleId>{794DA6EE-372B-42B0-8E76-661033724823}</a:tableStyleId>
              </a:tblPr>
              <a:tblGrid>
                <a:gridCol w="3888750">
                  <a:extLst>
                    <a:ext uri="{9D8B030D-6E8A-4147-A177-3AD203B41FA5}">
                      <a16:colId xmlns:a16="http://schemas.microsoft.com/office/drawing/2014/main" val="20000"/>
                    </a:ext>
                  </a:extLst>
                </a:gridCol>
                <a:gridCol w="6589025">
                  <a:extLst>
                    <a:ext uri="{9D8B030D-6E8A-4147-A177-3AD203B41FA5}">
                      <a16:colId xmlns:a16="http://schemas.microsoft.com/office/drawing/2014/main" val="20001"/>
                    </a:ext>
                  </a:extLst>
                </a:gridCol>
              </a:tblGrid>
              <a:tr h="478400">
                <a:tc>
                  <a:txBody>
                    <a:bodyPr/>
                    <a:lstStyle/>
                    <a:p>
                      <a:pPr marL="0" marR="0" lvl="0" indent="0" algn="ctr" rtl="0">
                        <a:lnSpc>
                          <a:spcPct val="100000"/>
                        </a:lnSpc>
                        <a:spcBef>
                          <a:spcPts val="0"/>
                        </a:spcBef>
                        <a:spcAft>
                          <a:spcPts val="0"/>
                        </a:spcAft>
                        <a:buClr>
                          <a:schemeClr val="lt1"/>
                        </a:buClr>
                        <a:buSzPts val="1600"/>
                        <a:buFont typeface="Arial"/>
                        <a:buNone/>
                      </a:pPr>
                      <a:r>
                        <a:rPr lang="fr-FR" sz="1600" u="none" strike="noStrike" cap="none">
                          <a:solidFill>
                            <a:schemeClr val="dk1"/>
                          </a:solidFill>
                          <a:latin typeface="Arial"/>
                          <a:ea typeface="Arial"/>
                          <a:cs typeface="Arial"/>
                          <a:sym typeface="Arial"/>
                        </a:rPr>
                        <a:t>Thèmes</a:t>
                      </a:r>
                      <a:endParaRPr sz="1600" i="0" u="none" strike="noStrike" cap="none">
                        <a:solidFill>
                          <a:schemeClr val="dk1"/>
                        </a:solidFill>
                        <a:latin typeface="Arial"/>
                        <a:ea typeface="Arial"/>
                        <a:cs typeface="Arial"/>
                        <a:sym typeface="Arial"/>
                      </a:endParaRPr>
                    </a:p>
                  </a:txBody>
                  <a:tcPr marL="6500" marR="6500" marT="6500" marB="0"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600"/>
                        <a:buFont typeface="Arial"/>
                        <a:buNone/>
                      </a:pPr>
                      <a:r>
                        <a:rPr lang="fr-FR" sz="1600">
                          <a:solidFill>
                            <a:schemeClr val="dk1"/>
                          </a:solidFill>
                        </a:rPr>
                        <a:t>C</a:t>
                      </a:r>
                      <a:r>
                        <a:rPr lang="fr-FR" sz="1600" u="none" strike="noStrike" cap="none">
                          <a:solidFill>
                            <a:schemeClr val="dk1"/>
                          </a:solidFill>
                          <a:latin typeface="Arial"/>
                          <a:ea typeface="Arial"/>
                          <a:cs typeface="Arial"/>
                          <a:sym typeface="Arial"/>
                        </a:rPr>
                        <a:t>lasses</a:t>
                      </a:r>
                      <a:endParaRPr sz="1600" i="0" u="none" strike="noStrike" cap="none">
                        <a:solidFill>
                          <a:schemeClr val="dk1"/>
                        </a:solidFill>
                        <a:latin typeface="Arial"/>
                        <a:ea typeface="Arial"/>
                        <a:cs typeface="Arial"/>
                        <a:sym typeface="Arial"/>
                      </a:endParaRPr>
                    </a:p>
                  </a:txBody>
                  <a:tcPr marL="6500" marR="6500" marT="6500" marB="0" anchor="b">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78400">
                <a:tc>
                  <a:txBody>
                    <a:bodyPr/>
                    <a:lstStyle/>
                    <a:p>
                      <a:pPr marL="0" marR="0" lvl="0" indent="0" algn="ctr" rtl="0">
                        <a:lnSpc>
                          <a:spcPct val="100000"/>
                        </a:lnSpc>
                        <a:spcBef>
                          <a:spcPts val="0"/>
                        </a:spcBef>
                        <a:spcAft>
                          <a:spcPts val="0"/>
                        </a:spcAft>
                        <a:buClr>
                          <a:schemeClr val="dk1"/>
                        </a:buClr>
                        <a:buSzPts val="1600"/>
                        <a:buFont typeface="Arial"/>
                        <a:buNone/>
                      </a:pPr>
                      <a:r>
                        <a:rPr lang="fr-FR" sz="1600"/>
                        <a:t>Golf</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al"/>
                        <a:buNone/>
                      </a:pPr>
                      <a:r>
                        <a:rPr lang="fr-FR" sz="1600"/>
                        <a:t>Du CM1 à la 6ème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78400">
                <a:tc>
                  <a:txBody>
                    <a:bodyPr/>
                    <a:lstStyle/>
                    <a:p>
                      <a:pPr marL="0" marR="0" lvl="0" indent="0" algn="ctr" rtl="0">
                        <a:lnSpc>
                          <a:spcPct val="100000"/>
                        </a:lnSpc>
                        <a:spcBef>
                          <a:spcPts val="0"/>
                        </a:spcBef>
                        <a:spcAft>
                          <a:spcPts val="0"/>
                        </a:spcAft>
                        <a:buClr>
                          <a:schemeClr val="dk1"/>
                        </a:buClr>
                        <a:buSzPts val="1600"/>
                        <a:buFont typeface="Arial"/>
                        <a:buNone/>
                      </a:pPr>
                      <a:r>
                        <a:rPr lang="fr-FR" sz="1600"/>
                        <a:t>Natation perfectionnement</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al"/>
                        <a:buNone/>
                      </a:pPr>
                      <a:r>
                        <a:rPr lang="fr-FR" sz="1600"/>
                        <a:t>CM1 à la terminale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78400">
                <a:tc>
                  <a:txBody>
                    <a:bodyPr/>
                    <a:lstStyle/>
                    <a:p>
                      <a:pPr marL="0" marR="0" lvl="0" indent="0" algn="ctr" rtl="0">
                        <a:lnSpc>
                          <a:spcPct val="100000"/>
                        </a:lnSpc>
                        <a:spcBef>
                          <a:spcPts val="0"/>
                        </a:spcBef>
                        <a:spcAft>
                          <a:spcPts val="0"/>
                        </a:spcAft>
                        <a:buClr>
                          <a:schemeClr val="dk1"/>
                        </a:buClr>
                        <a:buSzPts val="1600"/>
                        <a:buFont typeface="Arial"/>
                        <a:buNone/>
                      </a:pPr>
                      <a:r>
                        <a:rPr lang="fr-FR" sz="1600"/>
                        <a:t>Natation compétitions</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al"/>
                        <a:buNone/>
                      </a:pPr>
                      <a:r>
                        <a:rPr lang="fr-FR" sz="1600"/>
                        <a:t>CM1 à la terminale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655500">
                <a:tc>
                  <a:txBody>
                    <a:bodyPr/>
                    <a:lstStyle/>
                    <a:p>
                      <a:pPr marL="0" marR="0" lvl="0" indent="0" algn="ctr" rtl="0">
                        <a:lnSpc>
                          <a:spcPct val="100000"/>
                        </a:lnSpc>
                        <a:spcBef>
                          <a:spcPts val="0"/>
                        </a:spcBef>
                        <a:spcAft>
                          <a:spcPts val="0"/>
                        </a:spcAft>
                        <a:buClr>
                          <a:schemeClr val="dk1"/>
                        </a:buClr>
                        <a:buSzPts val="1600"/>
                        <a:buFont typeface="Arial"/>
                        <a:buNone/>
                      </a:pPr>
                      <a:r>
                        <a:rPr lang="fr-FR" sz="1600"/>
                        <a:t>Athlétisme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al"/>
                        <a:buNone/>
                      </a:pPr>
                      <a:r>
                        <a:rPr lang="fr-FR" sz="1600"/>
                        <a:t>CM1 à la terminale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74575">
                <a:tc>
                  <a:txBody>
                    <a:bodyPr/>
                    <a:lstStyle/>
                    <a:p>
                      <a:pPr marL="0" marR="0" lvl="0" indent="0" algn="ctr" rtl="0">
                        <a:lnSpc>
                          <a:spcPct val="100000"/>
                        </a:lnSpc>
                        <a:spcBef>
                          <a:spcPts val="0"/>
                        </a:spcBef>
                        <a:spcAft>
                          <a:spcPts val="0"/>
                        </a:spcAft>
                        <a:buClr>
                          <a:schemeClr val="dk1"/>
                        </a:buClr>
                        <a:buSzPts val="1600"/>
                        <a:buFont typeface="Arial"/>
                        <a:buNone/>
                      </a:pPr>
                      <a:r>
                        <a:rPr lang="fr-FR" sz="1600"/>
                        <a:t>Basket-ball</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al"/>
                        <a:buNone/>
                      </a:pPr>
                      <a:r>
                        <a:rPr lang="fr-FR" sz="1600"/>
                        <a:t>Collège-Lycée (selon certains critères)</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574575">
                <a:tc>
                  <a:txBody>
                    <a:bodyPr/>
                    <a:lstStyle/>
                    <a:p>
                      <a:pPr marL="0" marR="0" lvl="0" indent="0" algn="ctr" rtl="0">
                        <a:lnSpc>
                          <a:spcPct val="100000"/>
                        </a:lnSpc>
                        <a:spcBef>
                          <a:spcPts val="0"/>
                        </a:spcBef>
                        <a:spcAft>
                          <a:spcPts val="0"/>
                        </a:spcAft>
                        <a:buClr>
                          <a:schemeClr val="dk1"/>
                        </a:buClr>
                        <a:buSzPts val="1600"/>
                        <a:buFont typeface="Arial"/>
                        <a:buNone/>
                      </a:pPr>
                      <a:r>
                        <a:rPr lang="fr-FR" sz="1600"/>
                        <a:t>Football</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fr-FR" sz="1600">
                          <a:solidFill>
                            <a:schemeClr val="dk1"/>
                          </a:solidFill>
                        </a:rPr>
                        <a:t>Collège-Lycée (selon certains critères)</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574575">
                <a:tc>
                  <a:txBody>
                    <a:bodyPr/>
                    <a:lstStyle/>
                    <a:p>
                      <a:pPr marL="0" marR="0" lvl="0" indent="0" algn="ctr" rtl="0">
                        <a:lnSpc>
                          <a:spcPct val="100000"/>
                        </a:lnSpc>
                        <a:spcBef>
                          <a:spcPts val="0"/>
                        </a:spcBef>
                        <a:spcAft>
                          <a:spcPts val="0"/>
                        </a:spcAft>
                        <a:buNone/>
                      </a:pPr>
                      <a:r>
                        <a:rPr lang="fr-FR" sz="1600"/>
                        <a:t>Rugby</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fr-FR" sz="1600"/>
                        <a:t>Lycée*</a:t>
                      </a:r>
                      <a:endParaRPr sz="1600"/>
                    </a:p>
                  </a:txBody>
                  <a:tcPr marL="6500" marR="6500" marT="650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380" name="Google Shape;380;p53"/>
          <p:cNvSpPr txBox="1"/>
          <p:nvPr/>
        </p:nvSpPr>
        <p:spPr>
          <a:xfrm>
            <a:off x="1036860" y="6029187"/>
            <a:ext cx="10477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600"/>
              <a:t>*</a:t>
            </a:r>
            <a:r>
              <a:rPr lang="fr-FR" sz="1600" b="0" i="0" u="none" strike="noStrike" cap="none">
                <a:solidFill>
                  <a:srgbClr val="000000"/>
                </a:solidFill>
                <a:latin typeface="Arial"/>
                <a:ea typeface="Arial"/>
                <a:cs typeface="Arial"/>
                <a:sym typeface="Arial"/>
              </a:rPr>
              <a:t>Entrainement rugby : mercredi de 13h à 15h. classes de CE2 au CM2. Le premier </a:t>
            </a:r>
            <a:r>
              <a:rPr lang="fr-FR" sz="1600"/>
              <a:t>entraînement</a:t>
            </a:r>
            <a:r>
              <a:rPr lang="fr-FR" sz="1600" b="0" i="0" u="none" strike="noStrike" cap="none">
                <a:solidFill>
                  <a:srgbClr val="000000"/>
                </a:solidFill>
                <a:latin typeface="Arial"/>
                <a:ea typeface="Arial"/>
                <a:cs typeface="Arial"/>
                <a:sym typeface="Arial"/>
              </a:rPr>
              <a:t> aura lieu le mercredi 22 novembre à Mont Fleuri.</a:t>
            </a:r>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4"/>
          <p:cNvSpPr txBox="1">
            <a:spLocks noGrp="1"/>
          </p:cNvSpPr>
          <p:nvPr>
            <p:ph type="title"/>
          </p:nvPr>
        </p:nvSpPr>
        <p:spPr>
          <a:xfrm>
            <a:off x="1200151" y="244158"/>
            <a:ext cx="9793800" cy="1339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a:t>7. Point hygiène et sécurité : prévention du harcèlement</a:t>
            </a:r>
            <a:endParaRPr/>
          </a:p>
        </p:txBody>
      </p:sp>
      <p:sp>
        <p:nvSpPr>
          <p:cNvPr id="386" name="Google Shape;386;p54"/>
          <p:cNvSpPr txBox="1">
            <a:spLocks noGrp="1"/>
          </p:cNvSpPr>
          <p:nvPr>
            <p:ph type="body" idx="1"/>
          </p:nvPr>
        </p:nvSpPr>
        <p:spPr>
          <a:xfrm>
            <a:off x="610850" y="1645925"/>
            <a:ext cx="10383000" cy="44196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2000"/>
              </a:spcBef>
              <a:spcAft>
                <a:spcPts val="0"/>
              </a:spcAft>
              <a:buSzPts val="720"/>
              <a:buNone/>
            </a:pPr>
            <a:endParaRPr sz="1560"/>
          </a:p>
          <a:p>
            <a:pPr marL="457200" lvl="0" indent="-228600" algn="l" rtl="0">
              <a:lnSpc>
                <a:spcPct val="90000"/>
              </a:lnSpc>
              <a:spcBef>
                <a:spcPts val="2000"/>
              </a:spcBef>
              <a:spcAft>
                <a:spcPts val="0"/>
              </a:spcAft>
              <a:buSzPts val="720"/>
              <a:buNone/>
            </a:pPr>
            <a:endParaRPr sz="1060"/>
          </a:p>
        </p:txBody>
      </p:sp>
      <p:sp>
        <p:nvSpPr>
          <p:cNvPr id="387" name="Google Shape;387;p54"/>
          <p:cNvSpPr txBox="1"/>
          <p:nvPr/>
        </p:nvSpPr>
        <p:spPr>
          <a:xfrm>
            <a:off x="427050" y="1829750"/>
            <a:ext cx="11213100" cy="462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Méthode de la préoccupation partagée : méthode non blâmante, défaire l’effet groupe, développer empathie. (2 situations traitées depuis septembre)</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Dispositif “Message clair” : communication non violente adaptée aux enfants</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semaine nationale de lutte contre le harcèlement scolaire </a:t>
            </a:r>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5</a:t>
            </a:r>
            <a:r>
              <a:rPr lang="fr-FR" sz="2400" b="0" i="0" u="none" strike="noStrike" cap="none" baseline="30000">
                <a:solidFill>
                  <a:srgbClr val="3F3F3F"/>
                </a:solidFill>
                <a:latin typeface="Lustria"/>
                <a:ea typeface="Lustria"/>
                <a:cs typeface="Lustria"/>
                <a:sym typeface="Lustria"/>
              </a:rPr>
              <a:t>ème</a:t>
            </a:r>
            <a:r>
              <a:rPr lang="fr-FR" sz="2400" b="0" i="0" u="none" strike="noStrike" cap="none">
                <a:solidFill>
                  <a:srgbClr val="3F3F3F"/>
                </a:solidFill>
                <a:latin typeface="Lustria"/>
                <a:ea typeface="Lustria"/>
                <a:cs typeface="Lustria"/>
                <a:sym typeface="Lustria"/>
              </a:rPr>
              <a:t> : ateliers en classe de français</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CE1, CP-CE1 : vidéos petits citoyens, débats</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sng" strike="noStrike" cap="none">
                <a:solidFill>
                  <a:srgbClr val="3F3F3F"/>
                </a:solidFill>
                <a:latin typeface="Lustria"/>
                <a:ea typeface="Lustria"/>
                <a:cs typeface="Lustria"/>
                <a:sym typeface="Lustria"/>
              </a:rPr>
              <a:t>A venir : </a:t>
            </a:r>
            <a:endParaRPr sz="2400" b="0" i="0" u="sng"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Boite aux lettres </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formation AEFE enseignants et Vie scolaire</a:t>
            </a:r>
            <a:endParaRPr sz="2400" b="0" i="0" u="none" strike="noStrike" cap="none">
              <a:solidFill>
                <a:srgbClr val="3F3F3F"/>
              </a:solidFill>
              <a:latin typeface="Lustria"/>
              <a:ea typeface="Lustria"/>
              <a:cs typeface="Lustria"/>
              <a:sym typeface="Lustria"/>
            </a:endParaRPr>
          </a:p>
          <a:p>
            <a:pPr marL="0" marR="0" lvl="0" indent="0" algn="l" rtl="0">
              <a:lnSpc>
                <a:spcPct val="100000"/>
              </a:lnSpc>
              <a:spcBef>
                <a:spcPts val="0"/>
              </a:spcBef>
              <a:spcAft>
                <a:spcPts val="0"/>
              </a:spcAft>
              <a:buClr>
                <a:srgbClr val="000000"/>
              </a:buClr>
              <a:buSzPts val="2400"/>
              <a:buFont typeface="Arial"/>
              <a:buNone/>
            </a:pPr>
            <a:r>
              <a:rPr lang="fr-FR" sz="2400" b="0" i="0" u="none" strike="noStrike" cap="none">
                <a:solidFill>
                  <a:srgbClr val="3F3F3F"/>
                </a:solidFill>
                <a:latin typeface="Lustria"/>
                <a:ea typeface="Lustria"/>
                <a:cs typeface="Lustria"/>
                <a:sym typeface="Lustria"/>
              </a:rPr>
              <a:t>Intervention ambassadeurs anti harcèlement secondaire </a:t>
            </a:r>
            <a:endParaRPr sz="2400" b="0" i="0" u="none" strike="noStrike" cap="none">
              <a:solidFill>
                <a:srgbClr val="3F3F3F"/>
              </a:solidFill>
              <a:latin typeface="Lustria"/>
              <a:ea typeface="Lustria"/>
              <a:cs typeface="Lustria"/>
              <a:sym typeface="Lustri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5"/>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a:t>7. Point hygiène et sécurité : sécurité</a:t>
            </a:r>
            <a:endParaRPr/>
          </a:p>
        </p:txBody>
      </p:sp>
      <p:sp>
        <p:nvSpPr>
          <p:cNvPr id="393" name="Google Shape;393;p55"/>
          <p:cNvSpPr txBox="1">
            <a:spLocks noGrp="1"/>
          </p:cNvSpPr>
          <p:nvPr>
            <p:ph type="body" idx="1"/>
          </p:nvPr>
        </p:nvSpPr>
        <p:spPr>
          <a:xfrm>
            <a:off x="457200" y="2133601"/>
            <a:ext cx="11138170" cy="393192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2000"/>
              </a:spcBef>
              <a:spcAft>
                <a:spcPts val="0"/>
              </a:spcAft>
              <a:buSzPct val="144144"/>
              <a:buNone/>
            </a:pPr>
            <a:r>
              <a:rPr lang="fr-FR"/>
              <a:t>Exercice évacuation incendie effectué le 17/10/2023, évacuation en 3 min, temps total exercice 12 min</a:t>
            </a:r>
            <a:endParaRPr sz="1800">
              <a:latin typeface="Arial"/>
              <a:ea typeface="Arial"/>
              <a:cs typeface="Arial"/>
              <a:sym typeface="Arial"/>
            </a:endParaRPr>
          </a:p>
          <a:p>
            <a:pPr marL="0" lvl="0" indent="0" algn="l" rtl="0">
              <a:lnSpc>
                <a:spcPct val="100000"/>
              </a:lnSpc>
              <a:spcBef>
                <a:spcPts val="2000"/>
              </a:spcBef>
              <a:spcAft>
                <a:spcPts val="0"/>
              </a:spcAft>
              <a:buSzPct val="100000"/>
              <a:buNone/>
            </a:pPr>
            <a:r>
              <a:rPr lang="fr-FR"/>
              <a:t>Exercice anti intrusion programmée début décembre, scénario « se cacher »</a:t>
            </a:r>
            <a:endParaRPr/>
          </a:p>
          <a:p>
            <a:pPr marL="0" lvl="0" indent="0" algn="l" rtl="0">
              <a:lnSpc>
                <a:spcPct val="100000"/>
              </a:lnSpc>
              <a:spcBef>
                <a:spcPts val="2000"/>
              </a:spcBef>
              <a:spcAft>
                <a:spcPts val="0"/>
              </a:spcAft>
              <a:buSzPct val="100000"/>
              <a:buNone/>
            </a:pPr>
            <a:r>
              <a:rPr lang="fr-FR"/>
              <a:t>Nouveau protocole en maternelle : les parents viennent chercher leurs enfants dans la classe.</a:t>
            </a:r>
            <a:endParaRPr/>
          </a:p>
          <a:p>
            <a:pPr marL="0" lvl="0" indent="0" algn="l" rtl="0">
              <a:lnSpc>
                <a:spcPct val="100000"/>
              </a:lnSpc>
              <a:spcBef>
                <a:spcPts val="2000"/>
              </a:spcBef>
              <a:spcAft>
                <a:spcPts val="0"/>
              </a:spcAft>
              <a:buSzPct val="100000"/>
              <a:buNone/>
            </a:pPr>
            <a:r>
              <a:rPr lang="fr-FR"/>
              <a:t>Toujours de nombreux élèves restent dans la cour après la fin des heures de cours</a:t>
            </a:r>
            <a:endParaRPr/>
          </a:p>
          <a:p>
            <a:pPr marL="0" lvl="0" indent="0" algn="l" rtl="0">
              <a:lnSpc>
                <a:spcPct val="100000"/>
              </a:lnSpc>
              <a:spcBef>
                <a:spcPts val="2000"/>
              </a:spcBef>
              <a:spcAft>
                <a:spcPts val="0"/>
              </a:spcAft>
              <a:buSzPct val="100000"/>
              <a:buNone/>
            </a:pPr>
            <a:r>
              <a:rPr lang="fr-FR"/>
              <a:t>Entrée parking personnel : les élèves et parents ne sont pas autorisés à emprunter cet accès à titre individuel. Projet de positionner un verrou avec badge.</a:t>
            </a:r>
            <a:endParaRPr/>
          </a:p>
          <a:p>
            <a:pPr marL="457200" lvl="0" indent="-228600" algn="l" rtl="0">
              <a:lnSpc>
                <a:spcPct val="100000"/>
              </a:lnSpc>
              <a:spcBef>
                <a:spcPts val="2000"/>
              </a:spcBef>
              <a:spcAft>
                <a:spcPts val="0"/>
              </a:spcAft>
              <a:buSzPct val="81081"/>
              <a:buNone/>
            </a:pPr>
            <a:endParaRPr/>
          </a:p>
          <a:p>
            <a:pPr marL="457200" lvl="0" indent="-228600" algn="l" rtl="0">
              <a:lnSpc>
                <a:spcPct val="100000"/>
              </a:lnSpc>
              <a:spcBef>
                <a:spcPts val="2000"/>
              </a:spcBef>
              <a:spcAft>
                <a:spcPts val="0"/>
              </a:spcAft>
              <a:buSzPct val="81081"/>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6"/>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3F3F3F"/>
              </a:buClr>
              <a:buSzPct val="41666"/>
              <a:buNone/>
            </a:pPr>
            <a:r>
              <a:rPr lang="fr-FR"/>
              <a:t>7. Point hygiène et sécurité : travaux</a:t>
            </a:r>
            <a:endParaRPr/>
          </a:p>
        </p:txBody>
      </p:sp>
      <p:sp>
        <p:nvSpPr>
          <p:cNvPr id="399" name="Google Shape;399;p56"/>
          <p:cNvSpPr txBox="1">
            <a:spLocks noGrp="1"/>
          </p:cNvSpPr>
          <p:nvPr>
            <p:ph type="body" idx="1"/>
          </p:nvPr>
        </p:nvSpPr>
        <p:spPr>
          <a:xfrm>
            <a:off x="573932" y="2133601"/>
            <a:ext cx="11254902" cy="3931920"/>
          </a:xfrm>
          <a:prstGeom prst="rect">
            <a:avLst/>
          </a:prstGeom>
          <a:noFill/>
          <a:ln>
            <a:noFill/>
          </a:ln>
        </p:spPr>
        <p:txBody>
          <a:bodyPr spcFirstLastPara="1" wrap="square" lIns="91425" tIns="45700" rIns="91425" bIns="45700" anchor="t" anchorCtr="0">
            <a:normAutofit/>
          </a:bodyPr>
          <a:lstStyle/>
          <a:p>
            <a:pPr marL="342900" lvl="0" indent="-190500" algn="l" rtl="0">
              <a:lnSpc>
                <a:spcPct val="100000"/>
              </a:lnSpc>
              <a:spcBef>
                <a:spcPts val="2000"/>
              </a:spcBef>
              <a:spcAft>
                <a:spcPts val="0"/>
              </a:spcAft>
              <a:buSzPts val="2400"/>
              <a:buNone/>
            </a:pPr>
            <a:endParaRPr/>
          </a:p>
          <a:p>
            <a:pPr marL="342900" lvl="0" indent="-342900" algn="l" rtl="0">
              <a:lnSpc>
                <a:spcPct val="100000"/>
              </a:lnSpc>
              <a:spcBef>
                <a:spcPts val="2000"/>
              </a:spcBef>
              <a:spcAft>
                <a:spcPts val="0"/>
              </a:spcAft>
              <a:buSzPts val="2400"/>
              <a:buChar char="•"/>
            </a:pPr>
            <a:r>
              <a:rPr lang="fr-FR"/>
              <a:t>Passerelle métallique effectuée pour traverser la rigole à l’entrée</a:t>
            </a:r>
            <a:endParaRPr/>
          </a:p>
          <a:p>
            <a:pPr marL="342900" lvl="0" indent="-342900" algn="l" rtl="0">
              <a:lnSpc>
                <a:spcPct val="100000"/>
              </a:lnSpc>
              <a:spcBef>
                <a:spcPts val="2000"/>
              </a:spcBef>
              <a:spcAft>
                <a:spcPts val="0"/>
              </a:spcAft>
              <a:buSzPts val="2400"/>
              <a:buChar char="•"/>
            </a:pPr>
            <a:r>
              <a:rPr lang="fr-FR"/>
              <a:t>Passage piéton : projet à relancer, pas de nouvelles</a:t>
            </a:r>
            <a:endParaRPr/>
          </a:p>
          <a:p>
            <a:pPr marL="342900" lvl="0" indent="-342900" algn="l" rtl="0">
              <a:lnSpc>
                <a:spcPct val="100000"/>
              </a:lnSpc>
              <a:spcBef>
                <a:spcPts val="2000"/>
              </a:spcBef>
              <a:spcAft>
                <a:spcPts val="0"/>
              </a:spcAft>
              <a:buSzPts val="2400"/>
              <a:buChar char="•"/>
            </a:pPr>
            <a:r>
              <a:rPr lang="fr-FR"/>
              <a:t>Sol de l’aire de jeu de maternelle sera refait lors des vacances de décembre</a:t>
            </a:r>
            <a:endParaRPr/>
          </a:p>
          <a:p>
            <a:pPr marL="114300" lvl="0" indent="0" algn="l" rtl="0">
              <a:lnSpc>
                <a:spcPct val="100000"/>
              </a:lnSpc>
              <a:spcBef>
                <a:spcPts val="2000"/>
              </a:spcBef>
              <a:spcAft>
                <a:spcPts val="0"/>
              </a:spcAft>
              <a:buSzPts val="1800"/>
              <a:buNone/>
            </a:pPr>
            <a:endParaRPr/>
          </a:p>
          <a:p>
            <a:pPr marL="457200" lvl="0" indent="-228600" algn="l" rtl="0">
              <a:lnSpc>
                <a:spcPct val="100000"/>
              </a:lnSpc>
              <a:spcBef>
                <a:spcPts val="2000"/>
              </a:spcBef>
              <a:spcAft>
                <a:spcPts val="0"/>
              </a:spcAft>
              <a:buSzPts val="1800"/>
              <a:buNone/>
            </a:pPr>
            <a:endParaRPr/>
          </a:p>
          <a:p>
            <a:pPr marL="457200" lvl="0" indent="-228600" algn="l" rtl="0">
              <a:lnSpc>
                <a:spcPct val="100000"/>
              </a:lnSpc>
              <a:spcBef>
                <a:spcPts val="2000"/>
              </a:spcBef>
              <a:spcAft>
                <a:spcPts val="0"/>
              </a:spcAft>
              <a:buSzPts val="180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57"/>
          <p:cNvSpPr txBox="1">
            <a:spLocks noGrp="1"/>
          </p:cNvSpPr>
          <p:nvPr>
            <p:ph type="title"/>
          </p:nvPr>
        </p:nvSpPr>
        <p:spPr>
          <a:xfrm>
            <a:off x="1200151" y="244158"/>
            <a:ext cx="9793816" cy="13398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3F3F3F"/>
              </a:buClr>
              <a:buSzPts val="1800"/>
              <a:buNone/>
            </a:pPr>
            <a:r>
              <a:rPr lang="fr-FR"/>
              <a:t>8.Bilans des instances tenues</a:t>
            </a:r>
            <a:endParaRPr/>
          </a:p>
        </p:txBody>
      </p:sp>
      <p:sp>
        <p:nvSpPr>
          <p:cNvPr id="405" name="Google Shape;405;p57"/>
          <p:cNvSpPr txBox="1">
            <a:spLocks noGrp="1"/>
          </p:cNvSpPr>
          <p:nvPr>
            <p:ph type="body" idx="1"/>
          </p:nvPr>
        </p:nvSpPr>
        <p:spPr>
          <a:xfrm>
            <a:off x="443060" y="2133601"/>
            <a:ext cx="10550907" cy="3931920"/>
          </a:xfrm>
          <a:prstGeom prst="rect">
            <a:avLst/>
          </a:prstGeom>
          <a:noFill/>
          <a:ln>
            <a:noFill/>
          </a:ln>
        </p:spPr>
        <p:txBody>
          <a:bodyPr spcFirstLastPara="1" wrap="square" lIns="91425" tIns="45700" rIns="91425" bIns="45700" anchor="t" anchorCtr="0">
            <a:normAutofit/>
          </a:bodyPr>
          <a:lstStyle/>
          <a:p>
            <a:pPr marL="114300" lvl="0" indent="0" algn="l" rtl="0">
              <a:lnSpc>
                <a:spcPct val="100000"/>
              </a:lnSpc>
              <a:spcBef>
                <a:spcPts val="2000"/>
              </a:spcBef>
              <a:spcAft>
                <a:spcPts val="0"/>
              </a:spcAft>
              <a:buSzPts val="1800"/>
              <a:buNone/>
            </a:pPr>
            <a:r>
              <a:rPr lang="fr-FR" sz="2800" dirty="0"/>
              <a:t>Depuis le dernier conseil établissement</a:t>
            </a:r>
            <a:endParaRPr dirty="0"/>
          </a:p>
          <a:p>
            <a:pPr marL="114300" lvl="0" indent="0" algn="l" rtl="0">
              <a:lnSpc>
                <a:spcPct val="100000"/>
              </a:lnSpc>
              <a:spcBef>
                <a:spcPts val="2000"/>
              </a:spcBef>
              <a:spcAft>
                <a:spcPts val="0"/>
              </a:spcAft>
              <a:buSzPts val="1800"/>
              <a:buNone/>
            </a:pPr>
            <a:r>
              <a:rPr lang="fr-FR" sz="2800" dirty="0"/>
              <a:t>1 Conseil des maitres : travail autour de l’évaluation, les plans d’accompagnement, la prise en charge des élèves non/mal francophones</a:t>
            </a:r>
            <a:endParaRPr dirty="0"/>
          </a:p>
          <a:p>
            <a:pPr marL="114300" lvl="0" indent="0" algn="l" rtl="0">
              <a:lnSpc>
                <a:spcPct val="100000"/>
              </a:lnSpc>
              <a:spcBef>
                <a:spcPts val="2000"/>
              </a:spcBef>
              <a:spcAft>
                <a:spcPts val="0"/>
              </a:spcAft>
              <a:buSzPts val="1800"/>
              <a:buNone/>
            </a:pPr>
            <a:r>
              <a:rPr lang="fr-FR" sz="2800" dirty="0"/>
              <a:t>1 conseil pédagogique : travail autour de la différenciation, l’organisation des salles, le cahier de texte</a:t>
            </a:r>
            <a:endParaRPr dirty="0"/>
          </a:p>
          <a:p>
            <a:pPr marL="457200" lvl="0" indent="-228600" algn="l" rtl="0">
              <a:lnSpc>
                <a:spcPct val="100000"/>
              </a:lnSpc>
              <a:spcBef>
                <a:spcPts val="2000"/>
              </a:spcBef>
              <a:spcAft>
                <a:spcPts val="0"/>
              </a:spcAft>
              <a:buSzPts val="1800"/>
              <a:buNone/>
            </a:pPr>
            <a:endParaRPr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29d4877caef_0_0"/>
          <p:cNvSpPr txBox="1">
            <a:spLocks noGrp="1"/>
          </p:cNvSpPr>
          <p:nvPr>
            <p:ph type="title"/>
          </p:nvPr>
        </p:nvSpPr>
        <p:spPr>
          <a:xfrm>
            <a:off x="1200151" y="244158"/>
            <a:ext cx="9793800" cy="13398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fr-FR"/>
              <a:t>9.Questions</a:t>
            </a:r>
            <a:endParaRPr/>
          </a:p>
        </p:txBody>
      </p:sp>
      <p:sp>
        <p:nvSpPr>
          <p:cNvPr id="412" name="Google Shape;412;g29d4877caef_0_0"/>
          <p:cNvSpPr txBox="1">
            <a:spLocks noGrp="1"/>
          </p:cNvSpPr>
          <p:nvPr>
            <p:ph type="body" idx="1"/>
          </p:nvPr>
        </p:nvSpPr>
        <p:spPr>
          <a:xfrm>
            <a:off x="427025" y="1645925"/>
            <a:ext cx="11425200" cy="4419600"/>
          </a:xfrm>
          <a:prstGeom prst="rect">
            <a:avLst/>
          </a:prstGeom>
        </p:spPr>
        <p:txBody>
          <a:bodyPr spcFirstLastPara="1" wrap="square" lIns="91425" tIns="45700" rIns="91425" bIns="45700" anchor="t" anchorCtr="0">
            <a:normAutofit/>
          </a:bodyPr>
          <a:lstStyle/>
          <a:p>
            <a:pPr marL="457200" lvl="0" indent="-349250" algn="l" rtl="0">
              <a:lnSpc>
                <a:spcPct val="115000"/>
              </a:lnSpc>
              <a:spcBef>
                <a:spcPts val="1200"/>
              </a:spcBef>
              <a:spcAft>
                <a:spcPts val="0"/>
              </a:spcAft>
              <a:buClr>
                <a:schemeClr val="dk1"/>
              </a:buClr>
              <a:buSzPts val="1900"/>
              <a:buFont typeface="Calibri"/>
              <a:buAutoNum type="arabicPeriod"/>
            </a:pPr>
            <a:r>
              <a:rPr lang="fr-FR" sz="1900">
                <a:solidFill>
                  <a:schemeClr val="dk1"/>
                </a:solidFill>
                <a:latin typeface="Calibri"/>
                <a:ea typeface="Calibri"/>
                <a:cs typeface="Calibri"/>
                <a:sym typeface="Calibri"/>
              </a:rPr>
              <a:t>Pourquoi l’EFS n’est-elle pas en mesure de nous fournir les résultats des évaluations nationales ?</a:t>
            </a:r>
            <a:endParaRPr sz="190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fr-FR" sz="1900">
                <a:solidFill>
                  <a:srgbClr val="0070C0"/>
                </a:solidFill>
                <a:latin typeface="Calibri"/>
                <a:ea typeface="Calibri"/>
                <a:cs typeface="Calibri"/>
                <a:sym typeface="Calibri"/>
              </a:rPr>
              <a:t>“L’objectif de cette évaluation nationale est de permettre aux équipes pédagogiques de disposer d'un panorama de certaines compétences et connaissances de chaque élève et de favoriser l'élaboration de dispositifs pédagogiques adaptés au plus près des besoins de chacun. Elle permet également d'accompagner le pilotage pédagogique dans les établissements.” (</a:t>
            </a:r>
            <a:r>
              <a:rPr lang="fr-FR" sz="1900" u="sng">
                <a:solidFill>
                  <a:srgbClr val="0070C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https://www.education.gouv.fr/evaluations-de-debut-de-sixieme-2021-326107</a:t>
            </a:r>
            <a:r>
              <a:rPr lang="fr-FR" sz="1900" u="sng">
                <a:solidFill>
                  <a:srgbClr val="0070C0"/>
                </a:solidFill>
                <a:latin typeface="Calibri"/>
                <a:ea typeface="Calibri"/>
                <a:cs typeface="Calibri"/>
                <a:sym typeface="Calibri"/>
              </a:rPr>
              <a:t>)</a:t>
            </a:r>
            <a:endParaRPr sz="1900" u="sng">
              <a:solidFill>
                <a:srgbClr val="0070C0"/>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fr-FR" sz="1800">
                <a:solidFill>
                  <a:srgbClr val="0070C0"/>
                </a:solidFill>
                <a:latin typeface="Calibri"/>
                <a:ea typeface="Calibri"/>
                <a:cs typeface="Calibri"/>
                <a:sym typeface="Calibri"/>
              </a:rPr>
              <a:t>Les évaluation n’ont pas été mis en oeuvre dans l’objectif d’une restitution individuelle pour chaque élève. Toutefois, les parents qui le désirent pourront prendre rendez-vous avec les enseignants et échanger sur les résultats des évaluations nationales.</a:t>
            </a:r>
            <a:endParaRPr sz="2100">
              <a:solidFill>
                <a:srgbClr val="0070C0"/>
              </a:solidFill>
              <a:latin typeface="Calibri"/>
              <a:ea typeface="Calibri"/>
              <a:cs typeface="Calibri"/>
              <a:sym typeface="Calibri"/>
            </a:endParaRPr>
          </a:p>
          <a:p>
            <a:pPr marL="0" lvl="0" indent="0" algn="l" rtl="0">
              <a:spcBef>
                <a:spcPts val="2000"/>
              </a:spcBef>
              <a:spcAft>
                <a:spcPts val="0"/>
              </a:spcAft>
              <a:buNone/>
            </a:pPr>
            <a:endParaRPr sz="32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8"/>
          <p:cNvSpPr txBox="1">
            <a:spLocks noGrp="1"/>
          </p:cNvSpPr>
          <p:nvPr>
            <p:ph type="ctrTitle"/>
          </p:nvPr>
        </p:nvSpPr>
        <p:spPr>
          <a:xfrm>
            <a:off x="2424906" y="1451727"/>
            <a:ext cx="7342188" cy="221919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3F3F3F"/>
              </a:buClr>
              <a:buSzPts val="4800"/>
              <a:buFont typeface="Lustria"/>
              <a:buNone/>
            </a:pPr>
            <a:r>
              <a:rPr lang="fr-FR" sz="4800"/>
              <a:t>Merci pour votre attention</a:t>
            </a:r>
            <a:br>
              <a:rPr lang="fr-FR" sz="4800"/>
            </a:br>
            <a:r>
              <a:rPr lang="fr-FR" sz="4800"/>
              <a:t>fin à …</a:t>
            </a:r>
            <a:br>
              <a:rPr lang="fr-FR" sz="4800"/>
            </a:br>
            <a:endParaRPr sz="4800" i="1"/>
          </a:p>
        </p:txBody>
      </p:sp>
      <p:pic>
        <p:nvPicPr>
          <p:cNvPr id="419" name="Google Shape;419;p18"/>
          <p:cNvPicPr preferRelativeResize="0"/>
          <p:nvPr/>
        </p:nvPicPr>
        <p:blipFill rotWithShape="1">
          <a:blip r:embed="rId3">
            <a:alphaModFix/>
          </a:blip>
          <a:srcRect/>
          <a:stretch/>
        </p:blipFill>
        <p:spPr>
          <a:xfrm>
            <a:off x="5334144" y="3555537"/>
            <a:ext cx="1697999" cy="1727211"/>
          </a:xfrm>
          <a:prstGeom prst="rect">
            <a:avLst/>
          </a:prstGeom>
          <a:noFill/>
          <a:ln>
            <a:noFill/>
          </a:ln>
        </p:spPr>
      </p:pic>
      <p:pic>
        <p:nvPicPr>
          <p:cNvPr id="420" name="Google Shape;420;p18" descr="Capture d’écran 2018-08-01 à 14.54.31.png"/>
          <p:cNvPicPr preferRelativeResize="0"/>
          <p:nvPr/>
        </p:nvPicPr>
        <p:blipFill rotWithShape="1">
          <a:blip r:embed="rId4">
            <a:alphaModFix/>
          </a:blip>
          <a:srcRect/>
          <a:stretch/>
        </p:blipFill>
        <p:spPr>
          <a:xfrm>
            <a:off x="2686889" y="4087805"/>
            <a:ext cx="1860379" cy="998359"/>
          </a:xfrm>
          <a:prstGeom prst="rect">
            <a:avLst/>
          </a:prstGeom>
          <a:noFill/>
          <a:ln>
            <a:noFill/>
          </a:ln>
        </p:spPr>
      </p:pic>
      <p:pic>
        <p:nvPicPr>
          <p:cNvPr id="421" name="Google Shape;421;p18"/>
          <p:cNvPicPr preferRelativeResize="0"/>
          <p:nvPr/>
        </p:nvPicPr>
        <p:blipFill rotWithShape="1">
          <a:blip r:embed="rId5">
            <a:alphaModFix/>
          </a:blip>
          <a:srcRect/>
          <a:stretch/>
        </p:blipFill>
        <p:spPr>
          <a:xfrm>
            <a:off x="7819019" y="3795222"/>
            <a:ext cx="1464269" cy="1379384"/>
          </a:xfrm>
          <a:prstGeom prst="rect">
            <a:avLst/>
          </a:prstGeom>
          <a:noFill/>
          <a:ln>
            <a:noFill/>
          </a:ln>
        </p:spPr>
      </p:pic>
    </p:spTree>
  </p:cSld>
  <p:clrMapOvr>
    <a:masterClrMapping/>
  </p:clrMapOvr>
</p:sld>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3614</Words>
  <Application>Microsoft Office PowerPoint</Application>
  <PresentationFormat>Widescreen</PresentationFormat>
  <Paragraphs>640</Paragraphs>
  <Slides>33</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Calibri</vt:lpstr>
      <vt:lpstr>Arial</vt:lpstr>
      <vt:lpstr>Courgette</vt:lpstr>
      <vt:lpstr>Lustria</vt:lpstr>
      <vt:lpstr>Noto Sans Symbols</vt:lpstr>
      <vt:lpstr>Calisto MT</vt:lpstr>
      <vt:lpstr>Capital</vt:lpstr>
      <vt:lpstr>CONSEIL D’ETABLISSEMENT #2 Début à : 16h15</vt:lpstr>
      <vt:lpstr>Désignation secrétaires et secrétaires adjoints de séance</vt:lpstr>
      <vt:lpstr>Ordre du jour modifié</vt:lpstr>
      <vt:lpstr>1.Approbations </vt:lpstr>
      <vt:lpstr>2.Installation du conseil d’établissement</vt:lpstr>
      <vt:lpstr>2. Installation du conseil d’établissement</vt:lpstr>
      <vt:lpstr>2. Installation du conseil d’établissement</vt:lpstr>
      <vt:lpstr>2. Installation du conseil d’établissement</vt:lpstr>
      <vt:lpstr>2. Installation du conseil d’établissement</vt:lpstr>
      <vt:lpstr>2.Installation du conseil d’établissement</vt:lpstr>
      <vt:lpstr>3.Installation des différentes instances: CONSEIL DU SECOND DEGRE </vt:lpstr>
      <vt:lpstr>3.Installation des différentes instances, COMITE D’EDUCATION A LA SANTE, A LA CITOYENNETE ET A L’ENVIRONNEMENT (CESCE )</vt:lpstr>
      <vt:lpstr>3.Installation des différentes instances, LE CONSEIL DES DELEGUES POUR LA VIE LYCEENNE et COLLEGIENNE (CVCL )</vt:lpstr>
      <vt:lpstr>3.Installation des différentes instances,  LE CONSEIL DE DISCIPLINE</vt:lpstr>
      <vt:lpstr>3.Installation des différentes instances, LA COMMISSION HYGIENE ET SECURITE DE LA COMMUNAUTE SCOLAIRE (CHSCS)</vt:lpstr>
      <vt:lpstr>3.Installation des différentes instances, LA COMMISSION RELATIVE A L’HYGIENE, A LA SECURITE ET AUX CONDITIONS DE TRAVAIL DES PERSONNELS (CHSCTP)</vt:lpstr>
      <vt:lpstr>3.Installation des différentes instances, LA LA CELLULE DE FORMATION CONTINUE (CFC)</vt:lpstr>
      <vt:lpstr>4.RH : Carte des emplois des personnels détachés, pour information</vt:lpstr>
      <vt:lpstr>4.RH : Point sur les personnels nouvellement arrivés</vt:lpstr>
      <vt:lpstr>5. Pédagogie :  Point sur le plan langue</vt:lpstr>
      <vt:lpstr>5. Pédagogie : Point sur les dispositifs d’aide</vt:lpstr>
      <vt:lpstr>5. Pédagogie : calendrier des périodes</vt:lpstr>
      <vt:lpstr>6. Activités péri-pédagogiques, programme période 1</vt:lpstr>
      <vt:lpstr>5.Activités péripédagogiques, programme période 1</vt:lpstr>
      <vt:lpstr>5. Activités péri-pédagogiques, programme période 2</vt:lpstr>
      <vt:lpstr>5. Activités péri pédagogiques, programme période 2</vt:lpstr>
      <vt:lpstr>6.Activités péri-pédagogiques Programme de l’AS</vt:lpstr>
      <vt:lpstr>7. Point hygiène et sécurité : prévention du harcèlement</vt:lpstr>
      <vt:lpstr>7. Point hygiène et sécurité : sécurité</vt:lpstr>
      <vt:lpstr>7. Point hygiène et sécurité : travaux</vt:lpstr>
      <vt:lpstr>8.Bilans des instances tenues</vt:lpstr>
      <vt:lpstr>9.Questions</vt:lpstr>
      <vt:lpstr>Merci pour votre attention fin à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D’ETABLISSEMENT #2 Début à : 16h15</dc:title>
  <dc:creator>Céline DOMINGUEZ</dc:creator>
  <cp:lastModifiedBy>assistant</cp:lastModifiedBy>
  <cp:revision>3</cp:revision>
  <dcterms:created xsi:type="dcterms:W3CDTF">2018-08-01T12:39:48Z</dcterms:created>
  <dcterms:modified xsi:type="dcterms:W3CDTF">2023-11-28T06:34:55Z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ypologieDocument">
    <vt:lpwstr>1;#N/A|590b5934-11d1-4345-ab40-b262c114c763</vt:lpwstr>
  </property>
  <property fmtid="{D5CDD505-2E9C-101B-9397-08002B2CF9AE}" pid="3" name="ContentTypeId">
    <vt:lpwstr>0x0101004A1AC83C95919B4382FE29964CCA04BD</vt:lpwstr>
  </property>
</Properties>
</file>