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8" r:id="rId3"/>
    <p:sldId id="271" r:id="rId4"/>
    <p:sldId id="259" r:id="rId5"/>
    <p:sldId id="287" r:id="rId6"/>
    <p:sldId id="290" r:id="rId7"/>
    <p:sldId id="291" r:id="rId8"/>
    <p:sldId id="292" r:id="rId9"/>
    <p:sldId id="282" r:id="rId10"/>
    <p:sldId id="283"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Courgette" panose="020B0604020202020204" charset="0"/>
      <p:regular r:id="rId17"/>
    </p:embeddedFont>
    <p:embeddedFont>
      <p:font typeface="Lustria" panose="020B0604020202020204" charset="0"/>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ijwlU/xC968ObA2JjkCmtKxI+x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8E8B3E2-2E32-43DB-89A1-5471D76EAF08}">
  <a:tblStyle styleId="{08E8B3E2-2E32-43DB-89A1-5471D76EAF08}" styleName="Table_0">
    <a:wholeTbl>
      <a:tcTxStyle b="off" i="off">
        <a:font>
          <a:latin typeface="Calisto MT"/>
          <a:ea typeface="Calisto MT"/>
          <a:cs typeface="Calisto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9E9"/>
          </a:solidFill>
        </a:fill>
      </a:tcStyle>
    </a:wholeTbl>
    <a:band1H>
      <a:tcTxStyle b="off" i="off"/>
      <a:tcStyle>
        <a:tcBdr/>
        <a:fill>
          <a:solidFill>
            <a:srgbClr val="CED0D1"/>
          </a:solidFill>
        </a:fill>
      </a:tcStyle>
    </a:band1H>
    <a:band2H>
      <a:tcTxStyle b="off" i="off"/>
      <a:tcStyle>
        <a:tcBdr/>
      </a:tcStyle>
    </a:band2H>
    <a:band1V>
      <a:tcTxStyle b="off" i="off"/>
      <a:tcStyle>
        <a:tcBdr/>
        <a:fill>
          <a:solidFill>
            <a:srgbClr val="CED0D1"/>
          </a:solidFill>
        </a:fill>
      </a:tcStyle>
    </a:band1V>
    <a:band2V>
      <a:tcTxStyle b="off" i="off"/>
      <a:tcStyle>
        <a:tcBdr/>
      </a:tcStyle>
    </a:band2V>
    <a:lastCol>
      <a:tcTxStyle b="on" i="off">
        <a:font>
          <a:latin typeface="Calisto MT"/>
          <a:ea typeface="Calisto MT"/>
          <a:cs typeface="Calisto MT"/>
        </a:font>
        <a:schemeClr val="lt1"/>
      </a:tcTxStyle>
      <a:tcStyle>
        <a:tcBdr/>
        <a:fill>
          <a:solidFill>
            <a:schemeClr val="accent1"/>
          </a:solidFill>
        </a:fill>
      </a:tcStyle>
    </a:lastCol>
    <a:firstCol>
      <a:tcTxStyle b="on" i="off">
        <a:font>
          <a:latin typeface="Calisto MT"/>
          <a:ea typeface="Calisto MT"/>
          <a:cs typeface="Calisto MT"/>
        </a:font>
        <a:schemeClr val="lt1"/>
      </a:tcTxStyle>
      <a:tcStyle>
        <a:tcBdr/>
        <a:fill>
          <a:solidFill>
            <a:schemeClr val="accent1"/>
          </a:solidFill>
        </a:fill>
      </a:tcStyle>
    </a:firstCol>
    <a:lastRow>
      <a:tcTxStyle b="on" i="off">
        <a:font>
          <a:latin typeface="Calisto MT"/>
          <a:ea typeface="Calisto MT"/>
          <a:cs typeface="Calisto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sto MT"/>
          <a:ea typeface="Calisto MT"/>
          <a:cs typeface="Calisto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B5D381B-0CCA-4975-A348-A7A4B3805E7A}"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FCCBED3-38F0-47D5-8D84-668D68EE7118}"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9"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13" name="Google Shape;21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9a3d793502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g29a3d79350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5"/>
        <p:cNvGrpSpPr/>
        <p:nvPr/>
      </p:nvGrpSpPr>
      <p:grpSpPr>
        <a:xfrm>
          <a:off x="0" y="0"/>
          <a:ext cx="0" cy="0"/>
          <a:chOff x="0" y="0"/>
          <a:chExt cx="0" cy="0"/>
        </a:xfrm>
      </p:grpSpPr>
      <p:grpSp>
        <p:nvGrpSpPr>
          <p:cNvPr id="16" name="Google Shape;16;p20"/>
          <p:cNvGrpSpPr/>
          <p:nvPr/>
        </p:nvGrpSpPr>
        <p:grpSpPr>
          <a:xfrm>
            <a:off x="649164" y="411480"/>
            <a:ext cx="10893672" cy="6035040"/>
            <a:chOff x="486873" y="411480"/>
            <a:chExt cx="8170254" cy="6035040"/>
          </a:xfrm>
        </p:grpSpPr>
        <p:sp>
          <p:nvSpPr>
            <p:cNvPr id="17" name="Google Shape;17;p20"/>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sp>
          <p:nvSpPr>
            <p:cNvPr id="18" name="Google Shape;18;p20"/>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9" name="Google Shape;19;p20"/>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sp>
          <p:nvSpPr>
            <p:cNvPr id="20" name="Google Shape;20;p20"/>
            <p:cNvSpPr/>
            <p:nvPr/>
          </p:nvSpPr>
          <p:spPr>
            <a:xfrm>
              <a:off x="562843" y="457200"/>
              <a:ext cx="7982712" cy="25786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21" name="Google Shape;21;p20"/>
          <p:cNvSpPr txBox="1">
            <a:spLocks noGrp="1"/>
          </p:cNvSpPr>
          <p:nvPr>
            <p:ph type="ctrTitle"/>
          </p:nvPr>
        </p:nvSpPr>
        <p:spPr>
          <a:xfrm>
            <a:off x="1219200" y="1123950"/>
            <a:ext cx="9789584" cy="19240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a:solidFill>
                  <a:srgbClr val="3F3F3F"/>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0"/>
          <p:cNvSpPr txBox="1">
            <a:spLocks noGrp="1"/>
          </p:cNvSpPr>
          <p:nvPr>
            <p:ph type="subTitle" idx="1"/>
          </p:nvPr>
        </p:nvSpPr>
        <p:spPr>
          <a:xfrm>
            <a:off x="1219200" y="3429000"/>
            <a:ext cx="9789584"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Clr>
                <a:srgbClr val="3F3F3F"/>
              </a:buClr>
              <a:buSzPts val="2000"/>
              <a:buFont typeface="Arial"/>
              <a:buNone/>
              <a:defRPr sz="2000">
                <a:solidFill>
                  <a:srgbClr val="3F3F3F"/>
                </a:solidFill>
                <a:latin typeface="Lustria"/>
                <a:ea typeface="Lustria"/>
                <a:cs typeface="Lustria"/>
                <a:sym typeface="Lustria"/>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23" name="Google Shape;23;p20"/>
          <p:cNvSpPr txBox="1">
            <a:spLocks noGrp="1"/>
          </p:cNvSpPr>
          <p:nvPr>
            <p:ph type="dt" idx="10"/>
          </p:nvPr>
        </p:nvSpPr>
        <p:spPr>
          <a:xfrm>
            <a:off x="764988"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0"/>
          <p:cNvSpPr txBox="1">
            <a:spLocks noGrp="1"/>
          </p:cNvSpPr>
          <p:nvPr>
            <p:ph type="ftr" idx="11"/>
          </p:nvPr>
        </p:nvSpPr>
        <p:spPr>
          <a:xfrm>
            <a:off x="7518400" y="6122894"/>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0"/>
          <p:cNvSpPr txBox="1">
            <a:spLocks noGrp="1"/>
          </p:cNvSpPr>
          <p:nvPr>
            <p:ph type="sldNum" idx="12"/>
          </p:nvPr>
        </p:nvSpPr>
        <p:spPr>
          <a:xfrm>
            <a:off x="5588000" y="6122895"/>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6"/>
        <p:cNvGrpSpPr/>
        <p:nvPr/>
      </p:nvGrpSpPr>
      <p:grpSpPr>
        <a:xfrm>
          <a:off x="0" y="0"/>
          <a:ext cx="0" cy="0"/>
          <a:chOff x="0" y="0"/>
          <a:chExt cx="0" cy="0"/>
        </a:xfrm>
      </p:grpSpPr>
      <p:grpSp>
        <p:nvGrpSpPr>
          <p:cNvPr id="27" name="Google Shape;27;p21"/>
          <p:cNvGrpSpPr/>
          <p:nvPr/>
        </p:nvGrpSpPr>
        <p:grpSpPr>
          <a:xfrm>
            <a:off x="243840" y="173699"/>
            <a:ext cx="11704320" cy="6510602"/>
            <a:chOff x="182880" y="173699"/>
            <a:chExt cx="8778240" cy="6510602"/>
          </a:xfrm>
        </p:grpSpPr>
        <p:sp>
          <p:nvSpPr>
            <p:cNvPr id="28" name="Google Shape;28;p2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29" name="Google Shape;29;p21"/>
            <p:cNvGrpSpPr/>
            <p:nvPr/>
          </p:nvGrpSpPr>
          <p:grpSpPr>
            <a:xfrm>
              <a:off x="256032" y="237744"/>
              <a:ext cx="8622792" cy="6364224"/>
              <a:chOff x="247157" y="247430"/>
              <a:chExt cx="8622792" cy="6364224"/>
            </a:xfrm>
          </p:grpSpPr>
          <p:sp>
            <p:nvSpPr>
              <p:cNvPr id="30" name="Google Shape;30;p2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31" name="Google Shape;31;p2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32" name="Google Shape;32;p21"/>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33" name="Google Shape;33;p21"/>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1"/>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5" name="Google Shape;35;p2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e de titre avec image">
  <p:cSld name="Diapositive de titre avec image">
    <p:spTree>
      <p:nvGrpSpPr>
        <p:cNvPr id="1" name="Shape 38"/>
        <p:cNvGrpSpPr/>
        <p:nvPr/>
      </p:nvGrpSpPr>
      <p:grpSpPr>
        <a:xfrm>
          <a:off x="0" y="0"/>
          <a:ext cx="0" cy="0"/>
          <a:chOff x="0" y="0"/>
          <a:chExt cx="0" cy="0"/>
        </a:xfrm>
      </p:grpSpPr>
      <p:grpSp>
        <p:nvGrpSpPr>
          <p:cNvPr id="39" name="Google Shape;39;p22"/>
          <p:cNvGrpSpPr/>
          <p:nvPr/>
        </p:nvGrpSpPr>
        <p:grpSpPr>
          <a:xfrm>
            <a:off x="649164" y="411480"/>
            <a:ext cx="10893672" cy="6035040"/>
            <a:chOff x="486873" y="411480"/>
            <a:chExt cx="8170254" cy="6035040"/>
          </a:xfrm>
        </p:grpSpPr>
        <p:sp>
          <p:nvSpPr>
            <p:cNvPr id="40" name="Google Shape;40;p22"/>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41" name="Google Shape;41;p22"/>
            <p:cNvGrpSpPr/>
            <p:nvPr/>
          </p:nvGrpSpPr>
          <p:grpSpPr>
            <a:xfrm>
              <a:off x="562842" y="475488"/>
              <a:ext cx="7982713" cy="5888736"/>
              <a:chOff x="562842" y="475488"/>
              <a:chExt cx="7982713" cy="5888736"/>
            </a:xfrm>
          </p:grpSpPr>
          <p:sp>
            <p:nvSpPr>
              <p:cNvPr id="42" name="Google Shape;42;p22"/>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43" name="Google Shape;43;p22"/>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cxnSp>
            <p:nvCxnSpPr>
              <p:cNvPr id="44" name="Google Shape;44;p22"/>
              <p:cNvCxnSpPr/>
              <p:nvPr/>
            </p:nvCxnSpPr>
            <p:spPr>
              <a:xfrm>
                <a:off x="562842" y="3427528"/>
                <a:ext cx="7982712" cy="1472"/>
              </a:xfrm>
              <a:prstGeom prst="straightConnector1">
                <a:avLst/>
              </a:prstGeom>
              <a:noFill/>
              <a:ln w="12700" cap="flat" cmpd="sng">
                <a:solidFill>
                  <a:srgbClr val="C6C5BC"/>
                </a:solidFill>
                <a:prstDash val="solid"/>
                <a:round/>
                <a:headEnd type="none" w="sm" len="sm"/>
                <a:tailEnd type="none" w="sm" len="sm"/>
              </a:ln>
            </p:spPr>
          </p:cxnSp>
        </p:grpSp>
      </p:grpSp>
      <p:sp>
        <p:nvSpPr>
          <p:cNvPr id="45" name="Google Shape;45;p22"/>
          <p:cNvSpPr txBox="1">
            <a:spLocks noGrp="1"/>
          </p:cNvSpPr>
          <p:nvPr>
            <p:ph type="ctrTitle"/>
          </p:nvPr>
        </p:nvSpPr>
        <p:spPr>
          <a:xfrm>
            <a:off x="1200151" y="3442448"/>
            <a:ext cx="9793816" cy="1532965"/>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3F3F3F"/>
              </a:buClr>
              <a:buSzPts val="5400"/>
              <a:buFont typeface="Lustria"/>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subTitle" idx="1"/>
          </p:nvPr>
        </p:nvSpPr>
        <p:spPr>
          <a:xfrm>
            <a:off x="1200151" y="5029200"/>
            <a:ext cx="9793816" cy="990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SzPts val="2000"/>
              <a:buNone/>
              <a:defRPr sz="2000">
                <a:solidFill>
                  <a:srgbClr val="3F3F3F"/>
                </a:solidFill>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47" name="Google Shape;47;p22"/>
          <p:cNvSpPr txBox="1">
            <a:spLocks noGrp="1"/>
          </p:cNvSpPr>
          <p:nvPr>
            <p:ph type="dt" idx="10"/>
          </p:nvPr>
        </p:nvSpPr>
        <p:spPr>
          <a:xfrm>
            <a:off x="759012"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7518400" y="612440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a:spLocks noGrp="1"/>
          </p:cNvSpPr>
          <p:nvPr>
            <p:ph type="pic" idx="2"/>
          </p:nvPr>
        </p:nvSpPr>
        <p:spPr>
          <a:xfrm>
            <a:off x="848657" y="533401"/>
            <a:ext cx="10448544" cy="28289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tête de section" type="secHead">
  <p:cSld name="SECTION_HEADER">
    <p:spTree>
      <p:nvGrpSpPr>
        <p:cNvPr id="1" name="Shape 50"/>
        <p:cNvGrpSpPr/>
        <p:nvPr/>
      </p:nvGrpSpPr>
      <p:grpSpPr>
        <a:xfrm>
          <a:off x="0" y="0"/>
          <a:ext cx="0" cy="0"/>
          <a:chOff x="0" y="0"/>
          <a:chExt cx="0" cy="0"/>
        </a:xfrm>
      </p:grpSpPr>
      <p:grpSp>
        <p:nvGrpSpPr>
          <p:cNvPr id="51" name="Google Shape;51;p23"/>
          <p:cNvGrpSpPr/>
          <p:nvPr/>
        </p:nvGrpSpPr>
        <p:grpSpPr>
          <a:xfrm>
            <a:off x="243840" y="173699"/>
            <a:ext cx="11704320" cy="6510602"/>
            <a:chOff x="182880" y="173699"/>
            <a:chExt cx="8778240" cy="6510602"/>
          </a:xfrm>
        </p:grpSpPr>
        <p:sp>
          <p:nvSpPr>
            <p:cNvPr id="52" name="Google Shape;52;p2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53" name="Google Shape;53;p23"/>
            <p:cNvGrpSpPr/>
            <p:nvPr/>
          </p:nvGrpSpPr>
          <p:grpSpPr>
            <a:xfrm>
              <a:off x="256032" y="237744"/>
              <a:ext cx="8622792" cy="6364224"/>
              <a:chOff x="247157" y="247430"/>
              <a:chExt cx="8622792" cy="6364224"/>
            </a:xfrm>
          </p:grpSpPr>
          <p:sp>
            <p:nvSpPr>
              <p:cNvPr id="54" name="Google Shape;54;p2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55" name="Google Shape;55;p2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56" name="Google Shape;56;p23"/>
          <p:cNvSpPr txBox="1">
            <a:spLocks noGrp="1"/>
          </p:cNvSpPr>
          <p:nvPr>
            <p:ph type="title"/>
          </p:nvPr>
        </p:nvSpPr>
        <p:spPr>
          <a:xfrm>
            <a:off x="1200151" y="1371600"/>
            <a:ext cx="9793816" cy="1676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b="0" i="0" cap="none">
                <a:solidFill>
                  <a:srgbClr val="3F3F3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body" idx="1"/>
          </p:nvPr>
        </p:nvSpPr>
        <p:spPr>
          <a:xfrm>
            <a:off x="1200151" y="3134567"/>
            <a:ext cx="9793816"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00"/>
              </a:spcBef>
              <a:spcAft>
                <a:spcPts val="0"/>
              </a:spcAft>
              <a:buSzPts val="2000"/>
              <a:buNone/>
              <a:defRPr sz="2000">
                <a:solidFill>
                  <a:srgbClr val="3F3F3F"/>
                </a:solidFill>
              </a:defRPr>
            </a:lvl1pPr>
            <a:lvl2pPr marL="914400" lvl="1" indent="-228600" algn="l">
              <a:lnSpc>
                <a:spcPct val="100000"/>
              </a:lnSpc>
              <a:spcBef>
                <a:spcPts val="600"/>
              </a:spcBef>
              <a:spcAft>
                <a:spcPts val="0"/>
              </a:spcAft>
              <a:buSzPts val="1800"/>
              <a:buNone/>
              <a:defRPr sz="1800">
                <a:solidFill>
                  <a:srgbClr val="888888"/>
                </a:solidFill>
              </a:defRPr>
            </a:lvl2pPr>
            <a:lvl3pPr marL="1371600" lvl="2" indent="-228600" algn="l">
              <a:lnSpc>
                <a:spcPct val="100000"/>
              </a:lnSpc>
              <a:spcBef>
                <a:spcPts val="600"/>
              </a:spcBef>
              <a:spcAft>
                <a:spcPts val="0"/>
              </a:spcAft>
              <a:buSzPts val="1600"/>
              <a:buNone/>
              <a:defRPr sz="1600">
                <a:solidFill>
                  <a:srgbClr val="888888"/>
                </a:solidFill>
              </a:defRPr>
            </a:lvl3pPr>
            <a:lvl4pPr marL="1828800" lvl="3" indent="-228600" algn="l">
              <a:lnSpc>
                <a:spcPct val="100000"/>
              </a:lnSpc>
              <a:spcBef>
                <a:spcPts val="600"/>
              </a:spcBef>
              <a:spcAft>
                <a:spcPts val="0"/>
              </a:spcAft>
              <a:buSzPts val="1400"/>
              <a:buNone/>
              <a:defRPr sz="1400">
                <a:solidFill>
                  <a:srgbClr val="888888"/>
                </a:solidFill>
              </a:defRPr>
            </a:lvl4pPr>
            <a:lvl5pPr marL="2286000" lvl="4" indent="-228600" algn="l">
              <a:lnSpc>
                <a:spcPct val="100000"/>
              </a:lnSpc>
              <a:spcBef>
                <a:spcPts val="600"/>
              </a:spcBef>
              <a:spcAft>
                <a:spcPts val="0"/>
              </a:spcAft>
              <a:buSzPts val="1400"/>
              <a:buNone/>
              <a:defRPr sz="1400">
                <a:solidFill>
                  <a:srgbClr val="888888"/>
                </a:solidFill>
              </a:defRPr>
            </a:lvl5pPr>
            <a:lvl6pPr marL="2743200" lvl="5" indent="-228600" algn="l">
              <a:lnSpc>
                <a:spcPct val="100000"/>
              </a:lnSpc>
              <a:spcBef>
                <a:spcPts val="280"/>
              </a:spcBef>
              <a:spcAft>
                <a:spcPts val="0"/>
              </a:spcAft>
              <a:buSzPts val="1400"/>
              <a:buNone/>
              <a:defRPr sz="1400">
                <a:solidFill>
                  <a:srgbClr val="888888"/>
                </a:solidFill>
              </a:defRPr>
            </a:lvl6pPr>
            <a:lvl7pPr marL="3200400" lvl="6" indent="-228600" algn="l">
              <a:lnSpc>
                <a:spcPct val="100000"/>
              </a:lnSpc>
              <a:spcBef>
                <a:spcPts val="280"/>
              </a:spcBef>
              <a:spcAft>
                <a:spcPts val="0"/>
              </a:spcAft>
              <a:buSzPts val="1400"/>
              <a:buNone/>
              <a:defRPr sz="1400">
                <a:solidFill>
                  <a:srgbClr val="888888"/>
                </a:solidFill>
              </a:defRPr>
            </a:lvl7pPr>
            <a:lvl8pPr marL="3657600" lvl="7" indent="-228600" algn="l">
              <a:lnSpc>
                <a:spcPct val="100000"/>
              </a:lnSpc>
              <a:spcBef>
                <a:spcPts val="280"/>
              </a:spcBef>
              <a:spcAft>
                <a:spcPts val="0"/>
              </a:spcAft>
              <a:buSzPts val="1400"/>
              <a:buNone/>
              <a:defRPr sz="1400">
                <a:solidFill>
                  <a:srgbClr val="888888"/>
                </a:solidFill>
              </a:defRPr>
            </a:lvl8pPr>
            <a:lvl9pPr marL="4114800" lvl="8" indent="-228600" algn="l">
              <a:lnSpc>
                <a:spcPct val="100000"/>
              </a:lnSpc>
              <a:spcBef>
                <a:spcPts val="280"/>
              </a:spcBef>
              <a:spcAft>
                <a:spcPts val="0"/>
              </a:spcAft>
              <a:buSzPts val="1400"/>
              <a:buNone/>
              <a:defRPr sz="1400">
                <a:solidFill>
                  <a:srgbClr val="888888"/>
                </a:solidFill>
              </a:defRPr>
            </a:lvl9pPr>
          </a:lstStyle>
          <a:p>
            <a:endParaRPr/>
          </a:p>
        </p:txBody>
      </p:sp>
      <p:sp>
        <p:nvSpPr>
          <p:cNvPr id="58" name="Google Shape;58;p2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61"/>
        <p:cNvGrpSpPr/>
        <p:nvPr/>
      </p:nvGrpSpPr>
      <p:grpSpPr>
        <a:xfrm>
          <a:off x="0" y="0"/>
          <a:ext cx="0" cy="0"/>
          <a:chOff x="0" y="0"/>
          <a:chExt cx="0" cy="0"/>
        </a:xfrm>
      </p:grpSpPr>
      <p:grpSp>
        <p:nvGrpSpPr>
          <p:cNvPr id="62" name="Google Shape;62;p24"/>
          <p:cNvGrpSpPr/>
          <p:nvPr/>
        </p:nvGrpSpPr>
        <p:grpSpPr>
          <a:xfrm>
            <a:off x="243840" y="173699"/>
            <a:ext cx="11704320" cy="6510602"/>
            <a:chOff x="182880" y="173699"/>
            <a:chExt cx="8778240" cy="6510602"/>
          </a:xfrm>
        </p:grpSpPr>
        <p:sp>
          <p:nvSpPr>
            <p:cNvPr id="63" name="Google Shape;63;p24"/>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64" name="Google Shape;64;p24"/>
            <p:cNvGrpSpPr/>
            <p:nvPr/>
          </p:nvGrpSpPr>
          <p:grpSpPr>
            <a:xfrm>
              <a:off x="256032" y="237744"/>
              <a:ext cx="8622792" cy="6364224"/>
              <a:chOff x="247157" y="247430"/>
              <a:chExt cx="8622792" cy="6364224"/>
            </a:xfrm>
          </p:grpSpPr>
          <p:sp>
            <p:nvSpPr>
              <p:cNvPr id="65" name="Google Shape;65;p24"/>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66" name="Google Shape;66;p24"/>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67" name="Google Shape;67;p24"/>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68" name="Google Shape;68;p2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1200148"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0" name="Google Shape;70;p24"/>
          <p:cNvSpPr txBox="1">
            <a:spLocks noGrp="1"/>
          </p:cNvSpPr>
          <p:nvPr>
            <p:ph type="body" idx="2"/>
          </p:nvPr>
        </p:nvSpPr>
        <p:spPr>
          <a:xfrm>
            <a:off x="6197599"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1" name="Google Shape;71;p24"/>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74"/>
        <p:cNvGrpSpPr/>
        <p:nvPr/>
      </p:nvGrpSpPr>
      <p:grpSpPr>
        <a:xfrm>
          <a:off x="0" y="0"/>
          <a:ext cx="0" cy="0"/>
          <a:chOff x="0" y="0"/>
          <a:chExt cx="0" cy="0"/>
        </a:xfrm>
      </p:grpSpPr>
      <p:grpSp>
        <p:nvGrpSpPr>
          <p:cNvPr id="75" name="Google Shape;75;p25"/>
          <p:cNvGrpSpPr/>
          <p:nvPr/>
        </p:nvGrpSpPr>
        <p:grpSpPr>
          <a:xfrm>
            <a:off x="243840" y="173699"/>
            <a:ext cx="11704320" cy="6510602"/>
            <a:chOff x="182880" y="173699"/>
            <a:chExt cx="8778240" cy="6510602"/>
          </a:xfrm>
        </p:grpSpPr>
        <p:grpSp>
          <p:nvGrpSpPr>
            <p:cNvPr id="76" name="Google Shape;76;p25"/>
            <p:cNvGrpSpPr/>
            <p:nvPr/>
          </p:nvGrpSpPr>
          <p:grpSpPr>
            <a:xfrm>
              <a:off x="182880" y="173699"/>
              <a:ext cx="8778240" cy="6510602"/>
              <a:chOff x="182880" y="173699"/>
              <a:chExt cx="8778240" cy="6510602"/>
            </a:xfrm>
          </p:grpSpPr>
          <p:sp>
            <p:nvSpPr>
              <p:cNvPr id="77" name="Google Shape;77;p25"/>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78" name="Google Shape;78;p25"/>
              <p:cNvGrpSpPr/>
              <p:nvPr/>
            </p:nvGrpSpPr>
            <p:grpSpPr>
              <a:xfrm>
                <a:off x="256032" y="237744"/>
                <a:ext cx="8622792" cy="6364224"/>
                <a:chOff x="247157" y="247430"/>
                <a:chExt cx="8622792" cy="6364224"/>
              </a:xfrm>
            </p:grpSpPr>
            <p:sp>
              <p:nvSpPr>
                <p:cNvPr id="79" name="Google Shape;79;p25"/>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80" name="Google Shape;80;p25"/>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81" name="Google Shape;81;p25"/>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cxnSp>
          <p:nvCxnSpPr>
            <p:cNvPr id="82" name="Google Shape;82;p25"/>
            <p:cNvCxnSpPr/>
            <p:nvPr/>
          </p:nvCxnSpPr>
          <p:spPr>
            <a:xfrm rot="-5400000" flipH="1">
              <a:off x="2217480" y="4026438"/>
              <a:ext cx="4711326" cy="2286"/>
            </a:xfrm>
            <a:prstGeom prst="straightConnector1">
              <a:avLst/>
            </a:prstGeom>
            <a:noFill/>
            <a:ln w="12700" cap="flat" cmpd="sng">
              <a:solidFill>
                <a:srgbClr val="C6C5BC"/>
              </a:solidFill>
              <a:prstDash val="solid"/>
              <a:round/>
              <a:headEnd type="none" w="sm" len="sm"/>
              <a:tailEnd type="none" w="sm" len="sm"/>
            </a:ln>
          </p:spPr>
        </p:cxnSp>
      </p:grpSp>
      <p:sp>
        <p:nvSpPr>
          <p:cNvPr id="83" name="Google Shape;83;p25"/>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48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5"/>
          <p:cNvSpPr txBox="1">
            <a:spLocks noGrp="1"/>
          </p:cNvSpPr>
          <p:nvPr>
            <p:ph type="body" idx="1"/>
          </p:nvPr>
        </p:nvSpPr>
        <p:spPr>
          <a:xfrm>
            <a:off x="843068"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5" name="Google Shape;85;p25"/>
          <p:cNvSpPr txBox="1">
            <a:spLocks noGrp="1"/>
          </p:cNvSpPr>
          <p:nvPr>
            <p:ph type="body" idx="2"/>
          </p:nvPr>
        </p:nvSpPr>
        <p:spPr>
          <a:xfrm>
            <a:off x="843068"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6" name="Google Shape;86;p25"/>
          <p:cNvSpPr txBox="1">
            <a:spLocks noGrp="1"/>
          </p:cNvSpPr>
          <p:nvPr>
            <p:ph type="body" idx="3"/>
          </p:nvPr>
        </p:nvSpPr>
        <p:spPr>
          <a:xfrm>
            <a:off x="6594052"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7" name="Google Shape;87;p25"/>
          <p:cNvSpPr txBox="1">
            <a:spLocks noGrp="1"/>
          </p:cNvSpPr>
          <p:nvPr>
            <p:ph type="body" idx="4"/>
          </p:nvPr>
        </p:nvSpPr>
        <p:spPr>
          <a:xfrm>
            <a:off x="6594052"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8" name="Google Shape;88;p25"/>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5"/>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1"/>
        <p:cNvGrpSpPr/>
        <p:nvPr/>
      </p:nvGrpSpPr>
      <p:grpSpPr>
        <a:xfrm>
          <a:off x="0" y="0"/>
          <a:ext cx="0" cy="0"/>
          <a:chOff x="0" y="0"/>
          <a:chExt cx="0" cy="0"/>
        </a:xfrm>
      </p:grpSpPr>
      <p:grpSp>
        <p:nvGrpSpPr>
          <p:cNvPr id="92" name="Google Shape;92;p26"/>
          <p:cNvGrpSpPr/>
          <p:nvPr/>
        </p:nvGrpSpPr>
        <p:grpSpPr>
          <a:xfrm>
            <a:off x="243840" y="173699"/>
            <a:ext cx="11704320" cy="6510602"/>
            <a:chOff x="182880" y="173699"/>
            <a:chExt cx="8778240" cy="6510602"/>
          </a:xfrm>
        </p:grpSpPr>
        <p:sp>
          <p:nvSpPr>
            <p:cNvPr id="93" name="Google Shape;93;p26"/>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94" name="Google Shape;94;p26"/>
            <p:cNvGrpSpPr/>
            <p:nvPr/>
          </p:nvGrpSpPr>
          <p:grpSpPr>
            <a:xfrm>
              <a:off x="256032" y="237744"/>
              <a:ext cx="8622792" cy="6364224"/>
              <a:chOff x="247157" y="247430"/>
              <a:chExt cx="8622792" cy="6364224"/>
            </a:xfrm>
          </p:grpSpPr>
          <p:sp>
            <p:nvSpPr>
              <p:cNvPr id="95" name="Google Shape;95;p26"/>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96" name="Google Shape;96;p26"/>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97" name="Google Shape;97;p26"/>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98" name="Google Shape;98;p26"/>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6"/>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6"/>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6"/>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02"/>
        <p:cNvGrpSpPr/>
        <p:nvPr/>
      </p:nvGrpSpPr>
      <p:grpSpPr>
        <a:xfrm>
          <a:off x="0" y="0"/>
          <a:ext cx="0" cy="0"/>
          <a:chOff x="0" y="0"/>
          <a:chExt cx="0" cy="0"/>
        </a:xfrm>
      </p:grpSpPr>
      <p:grpSp>
        <p:nvGrpSpPr>
          <p:cNvPr id="103" name="Google Shape;103;p27"/>
          <p:cNvGrpSpPr/>
          <p:nvPr/>
        </p:nvGrpSpPr>
        <p:grpSpPr>
          <a:xfrm>
            <a:off x="243840" y="173699"/>
            <a:ext cx="11704320" cy="6510602"/>
            <a:chOff x="182880" y="173699"/>
            <a:chExt cx="8778240" cy="6510602"/>
          </a:xfrm>
        </p:grpSpPr>
        <p:sp>
          <p:nvSpPr>
            <p:cNvPr id="104" name="Google Shape;104;p27"/>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05" name="Google Shape;105;p27"/>
            <p:cNvGrpSpPr/>
            <p:nvPr/>
          </p:nvGrpSpPr>
          <p:grpSpPr>
            <a:xfrm>
              <a:off x="256032" y="237744"/>
              <a:ext cx="8622792" cy="6364224"/>
              <a:chOff x="247157" y="247430"/>
              <a:chExt cx="8622792" cy="6364224"/>
            </a:xfrm>
          </p:grpSpPr>
          <p:sp>
            <p:nvSpPr>
              <p:cNvPr id="106" name="Google Shape;106;p27"/>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07" name="Google Shape;107;p27"/>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08" name="Google Shape;108;p27"/>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7"/>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7"/>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11"/>
        <p:cNvGrpSpPr/>
        <p:nvPr/>
      </p:nvGrpSpPr>
      <p:grpSpPr>
        <a:xfrm>
          <a:off x="0" y="0"/>
          <a:ext cx="0" cy="0"/>
          <a:chOff x="0" y="0"/>
          <a:chExt cx="0" cy="0"/>
        </a:xfrm>
      </p:grpSpPr>
      <p:grpSp>
        <p:nvGrpSpPr>
          <p:cNvPr id="112" name="Google Shape;112;p28"/>
          <p:cNvGrpSpPr/>
          <p:nvPr/>
        </p:nvGrpSpPr>
        <p:grpSpPr>
          <a:xfrm>
            <a:off x="243840" y="173699"/>
            <a:ext cx="11704320" cy="6510602"/>
            <a:chOff x="182880" y="173699"/>
            <a:chExt cx="8778240" cy="6510602"/>
          </a:xfrm>
        </p:grpSpPr>
        <p:grpSp>
          <p:nvGrpSpPr>
            <p:cNvPr id="113" name="Google Shape;113;p28"/>
            <p:cNvGrpSpPr/>
            <p:nvPr/>
          </p:nvGrpSpPr>
          <p:grpSpPr>
            <a:xfrm>
              <a:off x="182880" y="173699"/>
              <a:ext cx="8778240" cy="6510602"/>
              <a:chOff x="182880" y="173699"/>
              <a:chExt cx="8778240" cy="6510602"/>
            </a:xfrm>
          </p:grpSpPr>
          <p:sp>
            <p:nvSpPr>
              <p:cNvPr id="114" name="Google Shape;114;p28"/>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15" name="Google Shape;115;p28"/>
              <p:cNvGrpSpPr/>
              <p:nvPr/>
            </p:nvGrpSpPr>
            <p:grpSpPr>
              <a:xfrm>
                <a:off x="256032" y="237744"/>
                <a:ext cx="8622792" cy="6364224"/>
                <a:chOff x="247157" y="247430"/>
                <a:chExt cx="8622792" cy="6364224"/>
              </a:xfrm>
            </p:grpSpPr>
            <p:sp>
              <p:nvSpPr>
                <p:cNvPr id="116" name="Google Shape;116;p28"/>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17" name="Google Shape;117;p28"/>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18" name="Google Shape;118;p28"/>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19" name="Google Shape;119;p28"/>
          <p:cNvSpPr txBox="1">
            <a:spLocks noGrp="1"/>
          </p:cNvSpPr>
          <p:nvPr>
            <p:ph type="title"/>
          </p:nvPr>
        </p:nvSpPr>
        <p:spPr>
          <a:xfrm>
            <a:off x="706967" y="1169892"/>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8"/>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21" name="Google Shape;121;p28"/>
          <p:cNvSpPr txBox="1">
            <a:spLocks noGrp="1"/>
          </p:cNvSpPr>
          <p:nvPr>
            <p:ph type="body" idx="2"/>
          </p:nvPr>
        </p:nvSpPr>
        <p:spPr>
          <a:xfrm>
            <a:off x="706967" y="2147889"/>
            <a:ext cx="4011084" cy="326231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22" name="Google Shape;122;p28"/>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28"/>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u, image et légende">
  <p:cSld name="Contenu, image et légende">
    <p:spTree>
      <p:nvGrpSpPr>
        <p:cNvPr id="1" name="Shape 125"/>
        <p:cNvGrpSpPr/>
        <p:nvPr/>
      </p:nvGrpSpPr>
      <p:grpSpPr>
        <a:xfrm>
          <a:off x="0" y="0"/>
          <a:ext cx="0" cy="0"/>
          <a:chOff x="0" y="0"/>
          <a:chExt cx="0" cy="0"/>
        </a:xfrm>
      </p:grpSpPr>
      <p:grpSp>
        <p:nvGrpSpPr>
          <p:cNvPr id="126" name="Google Shape;126;p29"/>
          <p:cNvGrpSpPr/>
          <p:nvPr/>
        </p:nvGrpSpPr>
        <p:grpSpPr>
          <a:xfrm>
            <a:off x="243840" y="173699"/>
            <a:ext cx="11704320" cy="6510602"/>
            <a:chOff x="182880" y="173699"/>
            <a:chExt cx="8778240" cy="6510602"/>
          </a:xfrm>
        </p:grpSpPr>
        <p:grpSp>
          <p:nvGrpSpPr>
            <p:cNvPr id="127" name="Google Shape;127;p29"/>
            <p:cNvGrpSpPr/>
            <p:nvPr/>
          </p:nvGrpSpPr>
          <p:grpSpPr>
            <a:xfrm>
              <a:off x="182880" y="173699"/>
              <a:ext cx="8778240" cy="6510602"/>
              <a:chOff x="182880" y="173699"/>
              <a:chExt cx="8778240" cy="6510602"/>
            </a:xfrm>
          </p:grpSpPr>
          <p:grpSp>
            <p:nvGrpSpPr>
              <p:cNvPr id="128" name="Google Shape;128;p29"/>
              <p:cNvGrpSpPr/>
              <p:nvPr/>
            </p:nvGrpSpPr>
            <p:grpSpPr>
              <a:xfrm>
                <a:off x="182880" y="173699"/>
                <a:ext cx="8778240" cy="6510602"/>
                <a:chOff x="182880" y="173699"/>
                <a:chExt cx="8778240" cy="6510602"/>
              </a:xfrm>
            </p:grpSpPr>
            <p:sp>
              <p:nvSpPr>
                <p:cNvPr id="129" name="Google Shape;129;p29"/>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30" name="Google Shape;130;p29"/>
                <p:cNvGrpSpPr/>
                <p:nvPr/>
              </p:nvGrpSpPr>
              <p:grpSpPr>
                <a:xfrm>
                  <a:off x="256032" y="237744"/>
                  <a:ext cx="8622792" cy="6364224"/>
                  <a:chOff x="247157" y="247430"/>
                  <a:chExt cx="8622792" cy="6364224"/>
                </a:xfrm>
              </p:grpSpPr>
              <p:sp>
                <p:nvSpPr>
                  <p:cNvPr id="131" name="Google Shape;131;p29"/>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32" name="Google Shape;132;p29"/>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33" name="Google Shape;133;p29"/>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4" name="Google Shape;134;p29"/>
            <p:cNvSpPr/>
            <p:nvPr/>
          </p:nvSpPr>
          <p:spPr>
            <a:xfrm rot="10800000">
              <a:off x="258763" y="1594462"/>
              <a:ext cx="357530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5" name="Google Shape;135;p29"/>
          <p:cNvSpPr txBox="1">
            <a:spLocks noGrp="1"/>
          </p:cNvSpPr>
          <p:nvPr>
            <p:ph type="title"/>
          </p:nvPr>
        </p:nvSpPr>
        <p:spPr>
          <a:xfrm>
            <a:off x="706967" y="1694329"/>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9"/>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37" name="Google Shape;137;p29"/>
          <p:cNvSpPr txBox="1">
            <a:spLocks noGrp="1"/>
          </p:cNvSpPr>
          <p:nvPr>
            <p:ph type="body" idx="2"/>
          </p:nvPr>
        </p:nvSpPr>
        <p:spPr>
          <a:xfrm>
            <a:off x="706967" y="2672323"/>
            <a:ext cx="4011084" cy="340304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38" name="Google Shape;138;p2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
        <p:nvSpPr>
          <p:cNvPr id="141" name="Google Shape;141;p29"/>
          <p:cNvSpPr>
            <a:spLocks noGrp="1"/>
          </p:cNvSpPr>
          <p:nvPr>
            <p:ph type="pic" idx="3"/>
          </p:nvPr>
        </p:nvSpPr>
        <p:spPr>
          <a:xfrm>
            <a:off x="470523" y="310123"/>
            <a:ext cx="4531783" cy="1204912"/>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42"/>
        <p:cNvGrpSpPr/>
        <p:nvPr/>
      </p:nvGrpSpPr>
      <p:grpSpPr>
        <a:xfrm>
          <a:off x="0" y="0"/>
          <a:ext cx="0" cy="0"/>
          <a:chOff x="0" y="0"/>
          <a:chExt cx="0" cy="0"/>
        </a:xfrm>
      </p:grpSpPr>
      <p:grpSp>
        <p:nvGrpSpPr>
          <p:cNvPr id="143" name="Google Shape;143;p30"/>
          <p:cNvGrpSpPr/>
          <p:nvPr/>
        </p:nvGrpSpPr>
        <p:grpSpPr>
          <a:xfrm>
            <a:off x="243840" y="173699"/>
            <a:ext cx="11704320" cy="6510602"/>
            <a:chOff x="182880" y="173699"/>
            <a:chExt cx="8778240" cy="6510602"/>
          </a:xfrm>
        </p:grpSpPr>
        <p:grpSp>
          <p:nvGrpSpPr>
            <p:cNvPr id="144" name="Google Shape;144;p30"/>
            <p:cNvGrpSpPr/>
            <p:nvPr/>
          </p:nvGrpSpPr>
          <p:grpSpPr>
            <a:xfrm>
              <a:off x="182880" y="173699"/>
              <a:ext cx="8778240" cy="6510602"/>
              <a:chOff x="182880" y="173699"/>
              <a:chExt cx="8778240" cy="6510602"/>
            </a:xfrm>
          </p:grpSpPr>
          <p:sp>
            <p:nvSpPr>
              <p:cNvPr id="145" name="Google Shape;145;p30"/>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46" name="Google Shape;146;p30"/>
              <p:cNvGrpSpPr/>
              <p:nvPr/>
            </p:nvGrpSpPr>
            <p:grpSpPr>
              <a:xfrm>
                <a:off x="256032" y="237744"/>
                <a:ext cx="8622792" cy="6364224"/>
                <a:chOff x="247157" y="247430"/>
                <a:chExt cx="8622792" cy="6364224"/>
              </a:xfrm>
            </p:grpSpPr>
            <p:sp>
              <p:nvSpPr>
                <p:cNvPr id="147" name="Google Shape;147;p30"/>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48" name="Google Shape;148;p30"/>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49" name="Google Shape;149;p30"/>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50" name="Google Shape;150;p30"/>
          <p:cNvSpPr txBox="1">
            <a:spLocks noGrp="1"/>
          </p:cNvSpPr>
          <p:nvPr>
            <p:ph type="title"/>
          </p:nvPr>
        </p:nvSpPr>
        <p:spPr>
          <a:xfrm>
            <a:off x="707136" y="1691640"/>
            <a:ext cx="4011168" cy="914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0"/>
          <p:cNvSpPr>
            <a:spLocks noGrp="1"/>
          </p:cNvSpPr>
          <p:nvPr>
            <p:ph type="pic" idx="2"/>
          </p:nvPr>
        </p:nvSpPr>
        <p:spPr>
          <a:xfrm>
            <a:off x="5784745" y="612775"/>
            <a:ext cx="5486400" cy="5468112"/>
          </a:xfrm>
          <a:prstGeom prst="rect">
            <a:avLst/>
          </a:prstGeom>
          <a:noFill/>
          <a:ln>
            <a:noFill/>
          </a:ln>
        </p:spPr>
      </p:sp>
      <p:sp>
        <p:nvSpPr>
          <p:cNvPr id="152" name="Google Shape;152;p30"/>
          <p:cNvSpPr txBox="1">
            <a:spLocks noGrp="1"/>
          </p:cNvSpPr>
          <p:nvPr>
            <p:ph type="body" idx="1"/>
          </p:nvPr>
        </p:nvSpPr>
        <p:spPr>
          <a:xfrm>
            <a:off x="707136" y="2670048"/>
            <a:ext cx="4011168" cy="34015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53" name="Google Shape;153;p30"/>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0"/>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30"/>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u-dessus de légende">
  <p:cSld name="Image au-dessus de légende">
    <p:spTree>
      <p:nvGrpSpPr>
        <p:cNvPr id="1" name="Shape 156"/>
        <p:cNvGrpSpPr/>
        <p:nvPr/>
      </p:nvGrpSpPr>
      <p:grpSpPr>
        <a:xfrm>
          <a:off x="0" y="0"/>
          <a:ext cx="0" cy="0"/>
          <a:chOff x="0" y="0"/>
          <a:chExt cx="0" cy="0"/>
        </a:xfrm>
      </p:grpSpPr>
      <p:grpSp>
        <p:nvGrpSpPr>
          <p:cNvPr id="157" name="Google Shape;157;p31"/>
          <p:cNvGrpSpPr/>
          <p:nvPr/>
        </p:nvGrpSpPr>
        <p:grpSpPr>
          <a:xfrm>
            <a:off x="243840" y="173699"/>
            <a:ext cx="11704320" cy="6510602"/>
            <a:chOff x="182880" y="173699"/>
            <a:chExt cx="8778240" cy="6510602"/>
          </a:xfrm>
        </p:grpSpPr>
        <p:grpSp>
          <p:nvGrpSpPr>
            <p:cNvPr id="158" name="Google Shape;158;p31"/>
            <p:cNvGrpSpPr/>
            <p:nvPr/>
          </p:nvGrpSpPr>
          <p:grpSpPr>
            <a:xfrm>
              <a:off x="182880" y="173699"/>
              <a:ext cx="8778240" cy="6510602"/>
              <a:chOff x="182880" y="173699"/>
              <a:chExt cx="8778240" cy="6510602"/>
            </a:xfrm>
          </p:grpSpPr>
          <p:sp>
            <p:nvSpPr>
              <p:cNvPr id="159" name="Google Shape;159;p3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60" name="Google Shape;160;p31"/>
              <p:cNvGrpSpPr/>
              <p:nvPr/>
            </p:nvGrpSpPr>
            <p:grpSpPr>
              <a:xfrm>
                <a:off x="256032" y="237744"/>
                <a:ext cx="8622792" cy="6364224"/>
                <a:chOff x="247157" y="247430"/>
                <a:chExt cx="8622792" cy="6364224"/>
              </a:xfrm>
            </p:grpSpPr>
            <p:sp>
              <p:nvSpPr>
                <p:cNvPr id="161" name="Google Shape;161;p3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62" name="Google Shape;162;p3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63" name="Google Shape;163;p31"/>
            <p:cNvSpPr/>
            <p:nvPr/>
          </p:nvSpPr>
          <p:spPr>
            <a:xfrm>
              <a:off x="256032" y="42031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64" name="Google Shape;164;p31"/>
          <p:cNvSpPr txBox="1">
            <a:spLocks noGrp="1"/>
          </p:cNvSpPr>
          <p:nvPr>
            <p:ph type="title"/>
          </p:nvPr>
        </p:nvSpPr>
        <p:spPr>
          <a:xfrm>
            <a:off x="707136" y="4287820"/>
            <a:ext cx="10695969" cy="91619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3600"/>
              <a:buFont typeface="Lustria"/>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31"/>
          <p:cNvSpPr>
            <a:spLocks noGrp="1"/>
          </p:cNvSpPr>
          <p:nvPr>
            <p:ph type="pic" idx="2"/>
          </p:nvPr>
        </p:nvSpPr>
        <p:spPr>
          <a:xfrm>
            <a:off x="475129" y="331694"/>
            <a:ext cx="11228832" cy="3783106"/>
          </a:xfrm>
          <a:prstGeom prst="rect">
            <a:avLst/>
          </a:prstGeom>
          <a:noFill/>
          <a:ln>
            <a:noFill/>
          </a:ln>
        </p:spPr>
      </p:sp>
      <p:sp>
        <p:nvSpPr>
          <p:cNvPr id="166" name="Google Shape;166;p31"/>
          <p:cNvSpPr txBox="1">
            <a:spLocks noGrp="1"/>
          </p:cNvSpPr>
          <p:nvPr>
            <p:ph type="body" idx="1"/>
          </p:nvPr>
        </p:nvSpPr>
        <p:spPr>
          <a:xfrm>
            <a:off x="707136" y="5271248"/>
            <a:ext cx="10695969" cy="101301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67" name="Google Shape;167;p3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3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3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70"/>
        <p:cNvGrpSpPr/>
        <p:nvPr/>
      </p:nvGrpSpPr>
      <p:grpSpPr>
        <a:xfrm>
          <a:off x="0" y="0"/>
          <a:ext cx="0" cy="0"/>
          <a:chOff x="0" y="0"/>
          <a:chExt cx="0" cy="0"/>
        </a:xfrm>
      </p:grpSpPr>
      <p:grpSp>
        <p:nvGrpSpPr>
          <p:cNvPr id="171" name="Google Shape;171;p32"/>
          <p:cNvGrpSpPr/>
          <p:nvPr/>
        </p:nvGrpSpPr>
        <p:grpSpPr>
          <a:xfrm>
            <a:off x="243840" y="173699"/>
            <a:ext cx="11704320" cy="6510602"/>
            <a:chOff x="182880" y="173699"/>
            <a:chExt cx="8778240" cy="6510602"/>
          </a:xfrm>
        </p:grpSpPr>
        <p:sp>
          <p:nvSpPr>
            <p:cNvPr id="172" name="Google Shape;172;p32"/>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73" name="Google Shape;173;p32"/>
            <p:cNvGrpSpPr/>
            <p:nvPr/>
          </p:nvGrpSpPr>
          <p:grpSpPr>
            <a:xfrm>
              <a:off x="256032" y="237744"/>
              <a:ext cx="8622792" cy="6364224"/>
              <a:chOff x="247157" y="247430"/>
              <a:chExt cx="8622792" cy="6364224"/>
            </a:xfrm>
          </p:grpSpPr>
          <p:sp>
            <p:nvSpPr>
              <p:cNvPr id="174" name="Google Shape;174;p32"/>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75" name="Google Shape;175;p32"/>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176" name="Google Shape;176;p32"/>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177" name="Google Shape;177;p3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32"/>
          <p:cNvSpPr txBox="1">
            <a:spLocks noGrp="1"/>
          </p:cNvSpPr>
          <p:nvPr>
            <p:ph type="body" idx="1"/>
          </p:nvPr>
        </p:nvSpPr>
        <p:spPr>
          <a:xfrm rot="5400000">
            <a:off x="4131099" y="-797347"/>
            <a:ext cx="3931920" cy="97938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79" name="Google Shape;179;p32"/>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32"/>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32"/>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82"/>
        <p:cNvGrpSpPr/>
        <p:nvPr/>
      </p:nvGrpSpPr>
      <p:grpSpPr>
        <a:xfrm>
          <a:off x="0" y="0"/>
          <a:ext cx="0" cy="0"/>
          <a:chOff x="0" y="0"/>
          <a:chExt cx="0" cy="0"/>
        </a:xfrm>
      </p:grpSpPr>
      <p:grpSp>
        <p:nvGrpSpPr>
          <p:cNvPr id="183" name="Google Shape;183;p33"/>
          <p:cNvGrpSpPr/>
          <p:nvPr/>
        </p:nvGrpSpPr>
        <p:grpSpPr>
          <a:xfrm>
            <a:off x="243840" y="173699"/>
            <a:ext cx="11704320" cy="6510602"/>
            <a:chOff x="182880" y="173699"/>
            <a:chExt cx="8778240" cy="6510602"/>
          </a:xfrm>
        </p:grpSpPr>
        <p:grpSp>
          <p:nvGrpSpPr>
            <p:cNvPr id="184" name="Google Shape;184;p33"/>
            <p:cNvGrpSpPr/>
            <p:nvPr/>
          </p:nvGrpSpPr>
          <p:grpSpPr>
            <a:xfrm>
              <a:off x="182880" y="173699"/>
              <a:ext cx="8778240" cy="6510602"/>
              <a:chOff x="182880" y="173699"/>
              <a:chExt cx="8778240" cy="6510602"/>
            </a:xfrm>
          </p:grpSpPr>
          <p:sp>
            <p:nvSpPr>
              <p:cNvPr id="185" name="Google Shape;185;p3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86" name="Google Shape;186;p33"/>
              <p:cNvGrpSpPr/>
              <p:nvPr/>
            </p:nvGrpSpPr>
            <p:grpSpPr>
              <a:xfrm>
                <a:off x="256032" y="237744"/>
                <a:ext cx="8622792" cy="6364224"/>
                <a:chOff x="247157" y="247430"/>
                <a:chExt cx="8622792" cy="6364224"/>
              </a:xfrm>
            </p:grpSpPr>
            <p:sp>
              <p:nvSpPr>
                <p:cNvPr id="187" name="Google Shape;187;p3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88" name="Google Shape;188;p3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89" name="Google Shape;189;p33"/>
            <p:cNvSpPr/>
            <p:nvPr/>
          </p:nvSpPr>
          <p:spPr>
            <a:xfrm rot="5400000">
              <a:off x="4242277"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90" name="Google Shape;190;p33"/>
          <p:cNvSpPr txBox="1">
            <a:spLocks noGrp="1"/>
          </p:cNvSpPr>
          <p:nvPr>
            <p:ph type="title"/>
          </p:nvPr>
        </p:nvSpPr>
        <p:spPr>
          <a:xfrm rot="5400000">
            <a:off x="8041200" y="2423600"/>
            <a:ext cx="5516563" cy="18885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3600"/>
              <a:buFont typeface="Lustria"/>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3"/>
          <p:cNvSpPr txBox="1">
            <a:spLocks noGrp="1"/>
          </p:cNvSpPr>
          <p:nvPr>
            <p:ph type="body" idx="1"/>
          </p:nvPr>
        </p:nvSpPr>
        <p:spPr>
          <a:xfrm rot="5400000">
            <a:off x="2199200" y="-818636"/>
            <a:ext cx="5516563" cy="837303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92" name="Google Shape;192;p3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3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3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F3F3F"/>
              </a:buClr>
              <a:buSzPts val="4800"/>
              <a:buFont typeface="Lustria"/>
              <a:buNone/>
              <a:defRPr sz="4800" b="0" i="0" u="none" strike="noStrike" cap="none">
                <a:solidFill>
                  <a:srgbClr val="3F3F3F"/>
                </a:solidFill>
                <a:latin typeface="Lustria"/>
                <a:ea typeface="Lustria"/>
                <a:cs typeface="Lustria"/>
                <a:sym typeface="Lust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2000"/>
              </a:spcBef>
              <a:spcAft>
                <a:spcPts val="0"/>
              </a:spcAft>
              <a:buClr>
                <a:srgbClr val="3F3F3F"/>
              </a:buClr>
              <a:buSzPts val="2400"/>
              <a:buFont typeface="Arial"/>
              <a:buChar char="•"/>
              <a:defRPr sz="2400" b="0" i="0" u="none" strike="noStrike" cap="none">
                <a:solidFill>
                  <a:srgbClr val="3F3F3F"/>
                </a:solidFill>
                <a:latin typeface="Lustria"/>
                <a:ea typeface="Lustria"/>
                <a:cs typeface="Lustria"/>
                <a:sym typeface="Lustria"/>
              </a:defRPr>
            </a:lvl1pPr>
            <a:lvl2pPr marL="914400" marR="0" lvl="1" indent="-368300" algn="l" rtl="0">
              <a:lnSpc>
                <a:spcPct val="100000"/>
              </a:lnSpc>
              <a:spcBef>
                <a:spcPts val="600"/>
              </a:spcBef>
              <a:spcAft>
                <a:spcPts val="0"/>
              </a:spcAft>
              <a:buClr>
                <a:srgbClr val="B0BBBF"/>
              </a:buClr>
              <a:buSzPts val="2200"/>
              <a:buFont typeface="Arial"/>
              <a:buChar char="•"/>
              <a:defRPr sz="2200" b="0" i="0" u="none" strike="noStrike" cap="none">
                <a:solidFill>
                  <a:srgbClr val="3F3F3F"/>
                </a:solidFill>
                <a:latin typeface="Lustria"/>
                <a:ea typeface="Lustria"/>
                <a:cs typeface="Lustria"/>
                <a:sym typeface="Lustria"/>
              </a:defRPr>
            </a:lvl2pPr>
            <a:lvl3pPr marL="1371600" marR="0" lvl="2" indent="-355600" algn="l" rtl="0">
              <a:lnSpc>
                <a:spcPct val="100000"/>
              </a:lnSpc>
              <a:spcBef>
                <a:spcPts val="600"/>
              </a:spcBef>
              <a:spcAft>
                <a:spcPts val="0"/>
              </a:spcAft>
              <a:buClr>
                <a:srgbClr val="3F3F3F"/>
              </a:buClr>
              <a:buSzPts val="2000"/>
              <a:buFont typeface="Arial"/>
              <a:buChar char="•"/>
              <a:defRPr sz="2000" b="0" i="0" u="none" strike="noStrike" cap="none">
                <a:solidFill>
                  <a:srgbClr val="3F3F3F"/>
                </a:solidFill>
                <a:latin typeface="Lustria"/>
                <a:ea typeface="Lustria"/>
                <a:cs typeface="Lustria"/>
                <a:sym typeface="Lustria"/>
              </a:defRPr>
            </a:lvl3pPr>
            <a:lvl4pPr marL="1828800" marR="0" lvl="3" indent="-342900" algn="l" rtl="0">
              <a:lnSpc>
                <a:spcPct val="100000"/>
              </a:lnSpc>
              <a:spcBef>
                <a:spcPts val="60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4pPr>
            <a:lvl5pPr marL="2286000" marR="0" lvl="4" indent="-342900" algn="l" rtl="0">
              <a:lnSpc>
                <a:spcPct val="100000"/>
              </a:lnSpc>
              <a:spcBef>
                <a:spcPts val="60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5pPr>
            <a:lvl6pPr marL="2743200" marR="0" lvl="5"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6pPr>
            <a:lvl7pPr marL="3200400" marR="0" lvl="6"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7pPr>
            <a:lvl8pPr marL="3657600" marR="0" lvl="7"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8pPr>
            <a:lvl9pPr marL="4114800" marR="0" lvl="8"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9pPr>
          </a:lstStyle>
          <a:p>
            <a:endParaRPr/>
          </a:p>
        </p:txBody>
      </p:sp>
      <p:sp>
        <p:nvSpPr>
          <p:cNvPr id="12" name="Google Shape;12;p1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3" name="Google Shape;13;p1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4" name="Google Shape;14;p1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
          <p:cNvSpPr txBox="1">
            <a:spLocks noGrp="1"/>
          </p:cNvSpPr>
          <p:nvPr>
            <p:ph type="ctrTitle"/>
          </p:nvPr>
        </p:nvSpPr>
        <p:spPr>
          <a:xfrm>
            <a:off x="756357" y="745068"/>
            <a:ext cx="10634132" cy="222902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4400"/>
              <a:buFont typeface="Lustria"/>
              <a:buNone/>
            </a:pPr>
            <a:r>
              <a:rPr lang="fr-FR" sz="3600"/>
              <a:t>CHSCTP#</a:t>
            </a:r>
            <a:r>
              <a:rPr lang="fr-FR" sz="3600" dirty="0"/>
              <a:t>1</a:t>
            </a:r>
            <a:br>
              <a:rPr lang="fr-FR" sz="3600" dirty="0"/>
            </a:br>
            <a:r>
              <a:rPr lang="fr-FR" sz="2800" dirty="0"/>
              <a:t>LA COMMISSION HYGIENE ET SECURITE DE LA COMMUNAUTE SCOLAIRE </a:t>
            </a:r>
            <a:br>
              <a:rPr lang="fr-FR" sz="2800" dirty="0"/>
            </a:br>
            <a:r>
              <a:rPr lang="fr-FR" sz="2800" dirty="0"/>
              <a:t>18/01/2024</a:t>
            </a:r>
            <a:br>
              <a:rPr lang="fr-FR" sz="3600" dirty="0"/>
            </a:br>
            <a:r>
              <a:rPr lang="fr-FR" sz="3600" dirty="0"/>
              <a:t>Début à : 16h15</a:t>
            </a:r>
            <a:endParaRPr sz="3600" dirty="0"/>
          </a:p>
        </p:txBody>
      </p:sp>
      <p:pic>
        <p:nvPicPr>
          <p:cNvPr id="201" name="Google Shape;201;p1"/>
          <p:cNvPicPr preferRelativeResize="0"/>
          <p:nvPr/>
        </p:nvPicPr>
        <p:blipFill rotWithShape="1">
          <a:blip r:embed="rId3">
            <a:alphaModFix/>
          </a:blip>
          <a:srcRect/>
          <a:stretch/>
        </p:blipFill>
        <p:spPr>
          <a:xfrm>
            <a:off x="5260495" y="3302502"/>
            <a:ext cx="1697999" cy="1727211"/>
          </a:xfrm>
          <a:prstGeom prst="rect">
            <a:avLst/>
          </a:prstGeom>
          <a:noFill/>
          <a:ln>
            <a:noFill/>
          </a:ln>
        </p:spPr>
      </p:pic>
      <p:pic>
        <p:nvPicPr>
          <p:cNvPr id="202" name="Google Shape;202;p1" descr="Capture d’écran 2018-08-01 à 14.54.31.png"/>
          <p:cNvPicPr preferRelativeResize="0"/>
          <p:nvPr/>
        </p:nvPicPr>
        <p:blipFill rotWithShape="1">
          <a:blip r:embed="rId4">
            <a:alphaModFix/>
          </a:blip>
          <a:srcRect/>
          <a:stretch/>
        </p:blipFill>
        <p:spPr>
          <a:xfrm>
            <a:off x="2686889" y="3731981"/>
            <a:ext cx="1860379" cy="998359"/>
          </a:xfrm>
          <a:prstGeom prst="rect">
            <a:avLst/>
          </a:prstGeom>
          <a:noFill/>
          <a:ln>
            <a:noFill/>
          </a:ln>
        </p:spPr>
      </p:pic>
      <p:pic>
        <p:nvPicPr>
          <p:cNvPr id="4" name="Image 3">
            <a:extLst>
              <a:ext uri="{FF2B5EF4-FFF2-40B4-BE49-F238E27FC236}">
                <a16:creationId xmlns:a16="http://schemas.microsoft.com/office/drawing/2014/main" id="{86D33307-FE62-B1E4-B07E-D0E66A0F2A11}"/>
              </a:ext>
            </a:extLst>
          </p:cNvPr>
          <p:cNvPicPr>
            <a:picLocks noChangeAspect="1"/>
          </p:cNvPicPr>
          <p:nvPr/>
        </p:nvPicPr>
        <p:blipFill>
          <a:blip r:embed="rId5"/>
          <a:stretch>
            <a:fillRect/>
          </a:stretch>
        </p:blipFill>
        <p:spPr>
          <a:xfrm>
            <a:off x="7777785" y="3272910"/>
            <a:ext cx="2451371" cy="17611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dirty="0"/>
              <a:t>Ordre du jour</a:t>
            </a:r>
            <a:endParaRPr dirty="0"/>
          </a:p>
        </p:txBody>
      </p:sp>
      <p:sp>
        <p:nvSpPr>
          <p:cNvPr id="216" name="Google Shape;216;p2"/>
          <p:cNvSpPr txBox="1">
            <a:spLocks noGrp="1"/>
          </p:cNvSpPr>
          <p:nvPr>
            <p:ph type="body" idx="1"/>
          </p:nvPr>
        </p:nvSpPr>
        <p:spPr>
          <a:xfrm>
            <a:off x="420140" y="1584008"/>
            <a:ext cx="11401072" cy="5190565"/>
          </a:xfrm>
          <a:prstGeom prst="rect">
            <a:avLst/>
          </a:prstGeom>
          <a:noFill/>
          <a:ln>
            <a:noFill/>
          </a:ln>
        </p:spPr>
        <p:txBody>
          <a:bodyPr spcFirstLastPara="1" wrap="square" lIns="91425" tIns="45700" rIns="91425" bIns="45700" anchor="t" anchorCtr="0">
            <a:noAutofit/>
          </a:bodyPr>
          <a:lstStyle/>
          <a:p>
            <a:pPr lvl="0" algn="l" rtl="0">
              <a:lnSpc>
                <a:spcPct val="100000"/>
              </a:lnSpc>
              <a:spcBef>
                <a:spcPts val="2000"/>
              </a:spcBef>
              <a:spcAft>
                <a:spcPts val="0"/>
              </a:spcAft>
              <a:buSzPts val="1800"/>
              <a:buFont typeface="+mj-lt"/>
              <a:buAutoNum type="arabicPeriod"/>
            </a:pPr>
            <a:r>
              <a:rPr lang="fr-FR" sz="1800" dirty="0">
                <a:latin typeface="+mn-lt"/>
                <a:sym typeface="Calibri"/>
              </a:rPr>
              <a:t>Installation : attributions et composition</a:t>
            </a:r>
            <a:endParaRPr sz="1800" dirty="0">
              <a:latin typeface="+mn-lt"/>
            </a:endParaRPr>
          </a:p>
          <a:p>
            <a:pPr lvl="0" algn="l" rtl="0">
              <a:lnSpc>
                <a:spcPct val="100000"/>
              </a:lnSpc>
              <a:spcBef>
                <a:spcPts val="2000"/>
              </a:spcBef>
              <a:spcAft>
                <a:spcPts val="0"/>
              </a:spcAft>
              <a:buSzPts val="1800"/>
              <a:buFont typeface="+mj-lt"/>
              <a:buAutoNum type="arabicPeriod"/>
            </a:pPr>
            <a:r>
              <a:rPr lang="fr-FR" sz="1800" dirty="0">
                <a:solidFill>
                  <a:srgbClr val="000000"/>
                </a:solidFill>
                <a:latin typeface="+mn-lt"/>
              </a:rPr>
              <a:t>A</a:t>
            </a:r>
            <a:r>
              <a:rPr lang="fr-FR" sz="1800" i="0" u="none" strike="noStrike" baseline="0" dirty="0">
                <a:solidFill>
                  <a:srgbClr val="000000"/>
                </a:solidFill>
                <a:latin typeface="+mn-lt"/>
              </a:rPr>
              <a:t>nalyse et promotion de la prévention des risques professionnels </a:t>
            </a:r>
          </a:p>
          <a:p>
            <a:pPr>
              <a:buFont typeface="+mj-lt"/>
              <a:buAutoNum type="arabicPeriod"/>
            </a:pPr>
            <a:r>
              <a:rPr lang="fr-FR" sz="1800" dirty="0">
                <a:solidFill>
                  <a:srgbClr val="000000"/>
                </a:solidFill>
                <a:latin typeface="+mn-lt"/>
              </a:rPr>
              <a:t>P</a:t>
            </a:r>
            <a:r>
              <a:rPr lang="fr-FR" sz="1800" i="0" u="none" strike="noStrike" baseline="0" dirty="0">
                <a:solidFill>
                  <a:srgbClr val="000000"/>
                </a:solidFill>
                <a:latin typeface="+mn-lt"/>
              </a:rPr>
              <a:t>roposition d’actions de prévention du harcèlement au travail </a:t>
            </a:r>
            <a:r>
              <a:rPr lang="fr-FR" sz="1800" dirty="0">
                <a:latin typeface="+mn-lt"/>
                <a:sym typeface="Calibri"/>
              </a:rPr>
              <a:t>Bilan des exercices : </a:t>
            </a:r>
            <a:r>
              <a:rPr lang="fr-FR" sz="1800" dirty="0">
                <a:solidFill>
                  <a:srgbClr val="FF0000"/>
                </a:solidFill>
                <a:latin typeface="+mn-lt"/>
              </a:rPr>
              <a:t>Point reporté à la prochaine commission</a:t>
            </a:r>
            <a:endParaRPr lang="fr-FR" sz="1800" dirty="0">
              <a:latin typeface="+mn-lt"/>
              <a:sym typeface="Calibri"/>
            </a:endParaRPr>
          </a:p>
          <a:p>
            <a:pPr lvl="0" algn="l" rtl="0">
              <a:lnSpc>
                <a:spcPct val="100000"/>
              </a:lnSpc>
              <a:spcBef>
                <a:spcPts val="2000"/>
              </a:spcBef>
              <a:spcAft>
                <a:spcPts val="0"/>
              </a:spcAft>
              <a:buSzPts val="1800"/>
              <a:buFont typeface="+mj-lt"/>
              <a:buAutoNum type="arabicPeriod"/>
            </a:pPr>
            <a:r>
              <a:rPr lang="fr-FR" sz="1800" i="0" u="none" strike="noStrike" baseline="0" dirty="0">
                <a:solidFill>
                  <a:srgbClr val="000000"/>
                </a:solidFill>
                <a:latin typeface="+mn-lt"/>
              </a:rPr>
              <a:t>Suggestion de toute mesure de nature à améliorer l’hygiène, la sécurité et les conditions de travail </a:t>
            </a:r>
          </a:p>
          <a:p>
            <a:pPr lvl="0" algn="l" rtl="0">
              <a:lnSpc>
                <a:spcPct val="100000"/>
              </a:lnSpc>
              <a:spcBef>
                <a:spcPts val="2000"/>
              </a:spcBef>
              <a:spcAft>
                <a:spcPts val="0"/>
              </a:spcAft>
              <a:buSzPts val="1800"/>
              <a:buFont typeface="+mj-lt"/>
              <a:buAutoNum type="arabicPeriod"/>
            </a:pPr>
            <a:r>
              <a:rPr lang="fr-FR" sz="1800" dirty="0">
                <a:latin typeface="+mn-lt"/>
                <a:sym typeface="Calibri"/>
              </a:rPr>
              <a:t>Questions diverses</a:t>
            </a:r>
            <a:endParaRPr sz="18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6"/>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1800" b="1" i="0" u="none" strike="noStrike" dirty="0">
                <a:solidFill>
                  <a:srgbClr val="000000"/>
                </a:solidFill>
                <a:latin typeface="Arial"/>
                <a:ea typeface="Arial"/>
                <a:cs typeface="Arial"/>
                <a:sym typeface="Arial"/>
              </a:rPr>
              <a:t>LA COMMISSION RELATIVE A L’HYGIENE, A LA SECURITE ET AUX CONDITIONS DE TRAVAIL DES PERSONNELS (CHSCTP)</a:t>
            </a:r>
            <a:endParaRPr sz="2400" dirty="0">
              <a:solidFill>
                <a:srgbClr val="3C474C"/>
              </a:solidFill>
              <a:latin typeface="Arial"/>
              <a:ea typeface="Arial"/>
              <a:cs typeface="Arial"/>
              <a:sym typeface="Arial"/>
            </a:endParaRPr>
          </a:p>
        </p:txBody>
      </p:sp>
      <p:graphicFrame>
        <p:nvGraphicFramePr>
          <p:cNvPr id="303" name="Google Shape;303;p46"/>
          <p:cNvGraphicFramePr/>
          <p:nvPr>
            <p:extLst>
              <p:ext uri="{D42A27DB-BD31-4B8C-83A1-F6EECF244321}">
                <p14:modId xmlns:p14="http://schemas.microsoft.com/office/powerpoint/2010/main" val="2796986623"/>
              </p:ext>
            </p:extLst>
          </p:nvPr>
        </p:nvGraphicFramePr>
        <p:xfrm>
          <a:off x="337489" y="1404418"/>
          <a:ext cx="10908700" cy="2712760"/>
        </p:xfrm>
        <a:graphic>
          <a:graphicData uri="http://schemas.openxmlformats.org/drawingml/2006/table">
            <a:tbl>
              <a:tblPr firstRow="1" bandRow="1">
                <a:noFill/>
              </a:tblPr>
              <a:tblGrid>
                <a:gridCol w="2563225">
                  <a:extLst>
                    <a:ext uri="{9D8B030D-6E8A-4147-A177-3AD203B41FA5}">
                      <a16:colId xmlns:a16="http://schemas.microsoft.com/office/drawing/2014/main" val="20000"/>
                    </a:ext>
                  </a:extLst>
                </a:gridCol>
                <a:gridCol w="1803250">
                  <a:extLst>
                    <a:ext uri="{9D8B030D-6E8A-4147-A177-3AD203B41FA5}">
                      <a16:colId xmlns:a16="http://schemas.microsoft.com/office/drawing/2014/main" val="20001"/>
                    </a:ext>
                  </a:extLst>
                </a:gridCol>
                <a:gridCol w="2178725">
                  <a:extLst>
                    <a:ext uri="{9D8B030D-6E8A-4147-A177-3AD203B41FA5}">
                      <a16:colId xmlns:a16="http://schemas.microsoft.com/office/drawing/2014/main" val="20002"/>
                    </a:ext>
                  </a:extLst>
                </a:gridCol>
                <a:gridCol w="2181750">
                  <a:extLst>
                    <a:ext uri="{9D8B030D-6E8A-4147-A177-3AD203B41FA5}">
                      <a16:colId xmlns:a16="http://schemas.microsoft.com/office/drawing/2014/main" val="20003"/>
                    </a:ext>
                  </a:extLst>
                </a:gridCol>
                <a:gridCol w="2181750">
                  <a:extLst>
                    <a:ext uri="{9D8B030D-6E8A-4147-A177-3AD203B41FA5}">
                      <a16:colId xmlns:a16="http://schemas.microsoft.com/office/drawing/2014/main" val="20004"/>
                    </a:ext>
                  </a:extLst>
                </a:gridCol>
              </a:tblGrid>
              <a:tr h="177800">
                <a:tc>
                  <a:txBody>
                    <a:bodyPr/>
                    <a:lstStyle/>
                    <a:p>
                      <a:pPr marL="0" marR="0" lvl="0" indent="0" algn="ctr" rtl="0">
                        <a:lnSpc>
                          <a:spcPct val="100000"/>
                        </a:lnSpc>
                        <a:spcBef>
                          <a:spcPts val="0"/>
                        </a:spcBef>
                        <a:spcAft>
                          <a:spcPts val="0"/>
                        </a:spcAft>
                        <a:buNone/>
                      </a:pPr>
                      <a:r>
                        <a:rPr lang="fr-FR" sz="1400" u="none" strike="noStrike" cap="none">
                          <a:solidFill>
                            <a:schemeClr val="tx1"/>
                          </a:solidFill>
                        </a:rPr>
                        <a:t>Administration (3)</a:t>
                      </a:r>
                      <a:endParaRPr>
                        <a:solidFill>
                          <a:schemeClr val="tx1"/>
                        </a:solidFill>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solidFill>
                            <a:schemeClr val="tx1"/>
                          </a:solidFill>
                        </a:rPr>
                        <a:t>Experte (1)</a:t>
                      </a:r>
                      <a:endParaRPr>
                        <a:solidFill>
                          <a:schemeClr val="tx1"/>
                        </a:solidFill>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tx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tx1"/>
                          </a:solidFill>
                          <a:latin typeface="Lustria"/>
                          <a:ea typeface="Lustria"/>
                          <a:cs typeface="Lustria"/>
                          <a:sym typeface="Lustria"/>
                        </a:rPr>
                        <a:t>Primaire (2)</a:t>
                      </a:r>
                      <a:endParaRPr>
                        <a:solidFill>
                          <a:schemeClr val="tx1"/>
                        </a:solidFill>
                      </a:endParaRPr>
                    </a:p>
                    <a:p>
                      <a:pPr marL="0" marR="0" lvl="0" indent="0" algn="ctr" rtl="0">
                        <a:lnSpc>
                          <a:spcPct val="100000"/>
                        </a:lnSpc>
                        <a:spcBef>
                          <a:spcPts val="0"/>
                        </a:spcBef>
                        <a:spcAft>
                          <a:spcPts val="0"/>
                        </a:spcAft>
                        <a:buNone/>
                      </a:pPr>
                      <a:endParaRPr sz="1400" u="none" strike="noStrike" cap="none">
                        <a:solidFill>
                          <a:schemeClr val="tx1"/>
                        </a:solidFill>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solidFill>
                            <a:schemeClr val="tx1"/>
                          </a:solidFill>
                        </a:rPr>
                        <a:t>Secondaire (1)</a:t>
                      </a:r>
                      <a:endParaRPr>
                        <a:solidFill>
                          <a:schemeClr val="tx1"/>
                        </a:solidFill>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dirty="0">
                        <a:solidFill>
                          <a:schemeClr val="tx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dirty="0">
                          <a:solidFill>
                            <a:schemeClr val="tx1"/>
                          </a:solidFill>
                          <a:latin typeface="Lustria"/>
                          <a:ea typeface="Lustria"/>
                          <a:cs typeface="Lustria"/>
                          <a:sym typeface="Lustria"/>
                        </a:rPr>
                        <a:t>Admin (0)</a:t>
                      </a:r>
                      <a:endParaRPr dirty="0">
                        <a:solidFill>
                          <a:schemeClr val="tx1"/>
                        </a:solidFill>
                      </a:endParaRPr>
                    </a:p>
                  </a:txBody>
                  <a:tcPr marL="91450" marR="91450" marT="45725" marB="45725" anchor="ctr"/>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chemeClr val="dk1"/>
                          </a:solidFill>
                        </a:rPr>
                        <a:t>Infirmière : Nathalie Estico</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chemeClr val="dk1"/>
                          </a:solidFill>
                          <a:latin typeface="Lustria"/>
                          <a:ea typeface="Lustria"/>
                          <a:cs typeface="Lustria"/>
                          <a:sym typeface="Lustria"/>
                        </a:rPr>
                        <a:t>primaire (2): Delphine Guillemin</a:t>
                      </a:r>
                      <a:endParaRPr dirty="0"/>
                    </a:p>
                    <a:p>
                      <a:pPr marL="0" marR="0" lvl="0" indent="0" algn="l" rtl="0">
                        <a:lnSpc>
                          <a:spcPct val="100000"/>
                        </a:lnSpc>
                        <a:spcBef>
                          <a:spcPts val="0"/>
                        </a:spcBef>
                        <a:spcAft>
                          <a:spcPts val="0"/>
                        </a:spcAft>
                        <a:buNone/>
                      </a:pPr>
                      <a:endParaRPr sz="1400" b="0" i="0" u="none" strike="noStrike" cap="none" dirty="0">
                        <a:solidFill>
                          <a:schemeClr val="dk1"/>
                        </a:solidFill>
                        <a:latin typeface="Lustria"/>
                        <a:ea typeface="Lustria"/>
                        <a:cs typeface="Lustria"/>
                        <a:sym typeface="Lustria"/>
                      </a:endParaRPr>
                    </a:p>
                  </a:txBody>
                  <a:tcPr marL="91450" marR="91450" marT="45725" marB="45725"/>
                </a:tc>
                <a:tc>
                  <a:txBody>
                    <a:bodyPr/>
                    <a:lstStyle/>
                    <a:p>
                      <a:pPr marL="0" marR="0" lvl="0" indent="0" algn="l" rtl="0">
                        <a:lnSpc>
                          <a:spcPct val="100000"/>
                        </a:lnSpc>
                        <a:spcBef>
                          <a:spcPts val="0"/>
                        </a:spcBef>
                        <a:spcAft>
                          <a:spcPts val="0"/>
                        </a:spcAft>
                        <a:buNone/>
                      </a:pPr>
                      <a:r>
                        <a:rPr lang="fr-FR" sz="1400" b="0" i="0" u="none" strike="noStrike" cap="none" dirty="0">
                          <a:solidFill>
                            <a:schemeClr val="dk1"/>
                          </a:solidFill>
                          <a:latin typeface="Lustria"/>
                          <a:ea typeface="Lustria"/>
                          <a:cs typeface="Lustria"/>
                          <a:sym typeface="Lustria"/>
                        </a:rPr>
                        <a:t>secondaire (1)</a:t>
                      </a:r>
                      <a:endParaRPr dirty="0"/>
                    </a:p>
                    <a:p>
                      <a:pPr marL="0" marR="0" lvl="0" indent="0" algn="l" rtl="0">
                        <a:lnSpc>
                          <a:spcPct val="100000"/>
                        </a:lnSpc>
                        <a:spcBef>
                          <a:spcPts val="0"/>
                        </a:spcBef>
                        <a:spcAft>
                          <a:spcPts val="0"/>
                        </a:spcAft>
                        <a:buNone/>
                      </a:pPr>
                      <a:endParaRPr sz="1400" u="none" strike="noStrike" cap="none" dirty="0">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Pas possible car pas de RP</a:t>
                      </a:r>
                      <a:endParaRPr/>
                    </a:p>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304" name="Google Shape;304;p46"/>
          <p:cNvSpPr txBox="1"/>
          <p:nvPr/>
        </p:nvSpPr>
        <p:spPr>
          <a:xfrm>
            <a:off x="337489" y="4428851"/>
            <a:ext cx="11272100"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dirty="0">
                <a:solidFill>
                  <a:srgbClr val="000000"/>
                </a:solidFill>
                <a:latin typeface="Arial"/>
                <a:ea typeface="Arial"/>
                <a:cs typeface="Arial"/>
                <a:sym typeface="Arial"/>
              </a:rPr>
              <a:t>Elle comprend un nombre égal de titulaires, représentants de l’administration et des personnels. </a:t>
            </a:r>
            <a:r>
              <a:rPr lang="fr-FR" sz="1400" b="0" i="0" u="none" strike="noStrike" cap="none" dirty="0">
                <a:solidFill>
                  <a:srgbClr val="FF0000"/>
                </a:solidFill>
                <a:latin typeface="Arial"/>
                <a:ea typeface="Arial"/>
                <a:cs typeface="Arial"/>
                <a:sym typeface="Arial"/>
              </a:rPr>
              <a:t>Le nombre de titulaires représentants des personnels est fixé par le conseil d’établissement, entre 4 et 8 personnes, </a:t>
            </a:r>
            <a:r>
              <a:rPr lang="fr-FR" sz="1400" b="0" i="0" u="none" strike="noStrike" cap="none" dirty="0">
                <a:solidFill>
                  <a:srgbClr val="000000"/>
                </a:solidFill>
                <a:latin typeface="Arial"/>
                <a:ea typeface="Arial"/>
                <a:cs typeface="Arial"/>
                <a:sym typeface="Arial"/>
              </a:rPr>
              <a:t>en étant attentif à une répartition proportionnée aux effectifs des personnels du premier et du second degré. Autant que faire se peut, et après concertation des élus, la répartition des sièges devra respecter le résultat des élections au conseil d’établissement.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5"/>
          <p:cNvSpPr txBox="1">
            <a:spLocks noGrp="1"/>
          </p:cNvSpPr>
          <p:nvPr>
            <p:ph type="title"/>
          </p:nvPr>
        </p:nvSpPr>
        <p:spPr>
          <a:xfrm>
            <a:off x="320511" y="244158"/>
            <a:ext cx="1067345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ct val="41666"/>
              <a:buNone/>
            </a:pPr>
            <a:r>
              <a:rPr lang="fr-FR" dirty="0"/>
              <a:t>1.Installation : attributions</a:t>
            </a:r>
            <a:endParaRPr dirty="0"/>
          </a:p>
        </p:txBody>
      </p:sp>
      <p:sp>
        <p:nvSpPr>
          <p:cNvPr id="222" name="Google Shape;222;p35"/>
          <p:cNvSpPr txBox="1">
            <a:spLocks noGrp="1"/>
          </p:cNvSpPr>
          <p:nvPr>
            <p:ph type="body" idx="1"/>
          </p:nvPr>
        </p:nvSpPr>
        <p:spPr>
          <a:xfrm>
            <a:off x="386549" y="1737024"/>
            <a:ext cx="11418900" cy="5181000"/>
          </a:xfrm>
          <a:prstGeom prst="rect">
            <a:avLst/>
          </a:prstGeom>
          <a:noFill/>
          <a:ln>
            <a:noFill/>
          </a:ln>
        </p:spPr>
        <p:txBody>
          <a:bodyPr spcFirstLastPara="1" wrap="square" lIns="91425" tIns="45700" rIns="91425" bIns="45700" anchor="t" anchorCtr="0">
            <a:noAutofit/>
          </a:bodyPr>
          <a:lstStyle/>
          <a:p>
            <a:pPr marL="114300" indent="0">
              <a:buNone/>
            </a:pPr>
            <a:r>
              <a:rPr lang="fr-FR" sz="1800" b="0" i="0" u="none" strike="noStrike" baseline="0" dirty="0">
                <a:solidFill>
                  <a:srgbClr val="000000"/>
                </a:solidFill>
                <a:latin typeface="Arial" panose="020B0604020202020204" pitchFamily="34" charset="0"/>
              </a:rPr>
              <a:t>Le conseil d’établissement délègue à une commission hygiène, sécurité et conditions de travail des personnels, les domaines suivants : </a:t>
            </a:r>
          </a:p>
          <a:p>
            <a:r>
              <a:rPr lang="fr-FR" sz="1800" b="0" i="0" u="none" strike="noStrike" baseline="0" dirty="0">
                <a:solidFill>
                  <a:srgbClr val="000000"/>
                </a:solidFill>
                <a:latin typeface="Arial" panose="020B0604020202020204" pitchFamily="34" charset="0"/>
              </a:rPr>
              <a:t> analyse et promotion de la prévention des risques professionnels ; </a:t>
            </a:r>
          </a:p>
          <a:p>
            <a:r>
              <a:rPr lang="fr-FR" sz="1800" b="0" i="0" u="none" strike="noStrike" baseline="0" dirty="0">
                <a:solidFill>
                  <a:srgbClr val="000000"/>
                </a:solidFill>
                <a:latin typeface="Arial" panose="020B0604020202020204" pitchFamily="34" charset="0"/>
              </a:rPr>
              <a:t>proposition d’actions de prévention du harcèlement au travail ; </a:t>
            </a:r>
          </a:p>
          <a:p>
            <a:r>
              <a:rPr lang="fr-FR" sz="1800" b="0" i="0" u="none" strike="noStrike" baseline="0" dirty="0">
                <a:solidFill>
                  <a:srgbClr val="000000"/>
                </a:solidFill>
                <a:latin typeface="Arial" panose="020B0604020202020204" pitchFamily="34" charset="0"/>
              </a:rPr>
              <a:t>suggestion de toute mesure de nature à améliorer l’hygiène, la sécurité et les conditions de travail ; </a:t>
            </a:r>
          </a:p>
          <a:p>
            <a:r>
              <a:rPr lang="fr-FR" sz="1800" b="0" i="0" u="none" strike="noStrike" baseline="0" dirty="0">
                <a:solidFill>
                  <a:srgbClr val="000000"/>
                </a:solidFill>
                <a:latin typeface="Arial" panose="020B0604020202020204" pitchFamily="34" charset="0"/>
              </a:rPr>
              <a:t>propositions d’actions de formation à l’hygiène et à la sécurité, en lien avec la cellule de formation continue. </a:t>
            </a:r>
          </a:p>
          <a:p>
            <a:pPr marL="114300" lvl="0" indent="0" algn="l" rtl="0">
              <a:lnSpc>
                <a:spcPct val="100000"/>
              </a:lnSpc>
              <a:spcBef>
                <a:spcPts val="2600"/>
              </a:spcBef>
              <a:spcAft>
                <a:spcPts val="0"/>
              </a:spcAft>
              <a:buSzPts val="1800"/>
              <a:buNone/>
            </a:pPr>
            <a:endParaRPr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05364-FC1E-455D-A540-98A10A23D903}"/>
              </a:ext>
            </a:extLst>
          </p:cNvPr>
          <p:cNvSpPr>
            <a:spLocks noGrp="1"/>
          </p:cNvSpPr>
          <p:nvPr>
            <p:ph type="title"/>
          </p:nvPr>
        </p:nvSpPr>
        <p:spPr/>
        <p:txBody>
          <a:bodyPr>
            <a:normAutofit fontScale="90000"/>
          </a:bodyPr>
          <a:lstStyle/>
          <a:p>
            <a:r>
              <a:rPr lang="fr-FR" dirty="0"/>
              <a:t>2.</a:t>
            </a:r>
            <a:r>
              <a:rPr lang="fr-FR" sz="4800" b="0" i="0" u="none" strike="noStrike" baseline="0" dirty="0">
                <a:solidFill>
                  <a:srgbClr val="000000"/>
                </a:solidFill>
                <a:latin typeface="Arial" panose="020B0604020202020204" pitchFamily="34" charset="0"/>
              </a:rPr>
              <a:t> analyse et promotion de la prévention des risques professionnels </a:t>
            </a:r>
            <a:endParaRPr lang="fr-FR" dirty="0"/>
          </a:p>
        </p:txBody>
      </p:sp>
      <p:graphicFrame>
        <p:nvGraphicFramePr>
          <p:cNvPr id="4" name="Tableau 3">
            <a:extLst>
              <a:ext uri="{FF2B5EF4-FFF2-40B4-BE49-F238E27FC236}">
                <a16:creationId xmlns:a16="http://schemas.microsoft.com/office/drawing/2014/main" id="{8CCF427B-482B-5F31-8C9C-C7D1334173FB}"/>
              </a:ext>
            </a:extLst>
          </p:cNvPr>
          <p:cNvGraphicFramePr>
            <a:graphicFrameLocks noGrp="1"/>
          </p:cNvGraphicFramePr>
          <p:nvPr>
            <p:extLst>
              <p:ext uri="{D42A27DB-BD31-4B8C-83A1-F6EECF244321}">
                <p14:modId xmlns:p14="http://schemas.microsoft.com/office/powerpoint/2010/main" val="298872991"/>
              </p:ext>
            </p:extLst>
          </p:nvPr>
        </p:nvGraphicFramePr>
        <p:xfrm>
          <a:off x="904972" y="2234153"/>
          <a:ext cx="10765410" cy="3773460"/>
        </p:xfrm>
        <a:graphic>
          <a:graphicData uri="http://schemas.openxmlformats.org/drawingml/2006/table">
            <a:tbl>
              <a:tblPr>
                <a:tableStyleId>{08E8B3E2-2E32-43DB-89A1-5471D76EAF08}</a:tableStyleId>
              </a:tblPr>
              <a:tblGrid>
                <a:gridCol w="2818616">
                  <a:extLst>
                    <a:ext uri="{9D8B030D-6E8A-4147-A177-3AD203B41FA5}">
                      <a16:colId xmlns:a16="http://schemas.microsoft.com/office/drawing/2014/main" val="1369553703"/>
                    </a:ext>
                  </a:extLst>
                </a:gridCol>
                <a:gridCol w="2130457">
                  <a:extLst>
                    <a:ext uri="{9D8B030D-6E8A-4147-A177-3AD203B41FA5}">
                      <a16:colId xmlns:a16="http://schemas.microsoft.com/office/drawing/2014/main" val="2593215134"/>
                    </a:ext>
                  </a:extLst>
                </a:gridCol>
                <a:gridCol w="2205873">
                  <a:extLst>
                    <a:ext uri="{9D8B030D-6E8A-4147-A177-3AD203B41FA5}">
                      <a16:colId xmlns:a16="http://schemas.microsoft.com/office/drawing/2014/main" val="960641716"/>
                    </a:ext>
                  </a:extLst>
                </a:gridCol>
                <a:gridCol w="1348033">
                  <a:extLst>
                    <a:ext uri="{9D8B030D-6E8A-4147-A177-3AD203B41FA5}">
                      <a16:colId xmlns:a16="http://schemas.microsoft.com/office/drawing/2014/main" val="3131347968"/>
                    </a:ext>
                  </a:extLst>
                </a:gridCol>
                <a:gridCol w="2262431">
                  <a:extLst>
                    <a:ext uri="{9D8B030D-6E8A-4147-A177-3AD203B41FA5}">
                      <a16:colId xmlns:a16="http://schemas.microsoft.com/office/drawing/2014/main" val="439852442"/>
                    </a:ext>
                  </a:extLst>
                </a:gridCol>
              </a:tblGrid>
              <a:tr h="473628">
                <a:tc>
                  <a:txBody>
                    <a:bodyPr/>
                    <a:lstStyle/>
                    <a:p>
                      <a:pPr algn="ctr" fontAlgn="b"/>
                      <a:r>
                        <a:rPr lang="fr-FR" sz="1100" u="none" strike="noStrike" dirty="0">
                          <a:effectLst/>
                        </a:rPr>
                        <a:t>Domaine</a:t>
                      </a:r>
                      <a:endParaRPr lang="fr-FR" sz="1100" b="1" i="0" u="none" strike="noStrike" dirty="0">
                        <a:solidFill>
                          <a:srgbClr val="FFFFFF"/>
                        </a:solidFill>
                        <a:effectLst/>
                        <a:latin typeface="Calibri" panose="020F0502020204030204" pitchFamily="34" charset="0"/>
                      </a:endParaRPr>
                    </a:p>
                  </a:txBody>
                  <a:tcPr marL="7620" marR="7620" marT="7620" marB="0" anchor="b"/>
                </a:tc>
                <a:tc>
                  <a:txBody>
                    <a:bodyPr/>
                    <a:lstStyle/>
                    <a:p>
                      <a:pPr algn="ctr" fontAlgn="b"/>
                      <a:r>
                        <a:rPr lang="fr-FR" sz="1100" u="none" strike="noStrike" dirty="0">
                          <a:effectLst/>
                        </a:rPr>
                        <a:t>Recensement</a:t>
                      </a:r>
                      <a:endParaRPr lang="fr-FR" sz="1100" b="1" i="0" u="none" strike="noStrike" dirty="0">
                        <a:solidFill>
                          <a:srgbClr val="FFFFFF"/>
                        </a:solidFill>
                        <a:effectLst/>
                        <a:latin typeface="Calibri" panose="020F0502020204030204" pitchFamily="34" charset="0"/>
                      </a:endParaRPr>
                    </a:p>
                  </a:txBody>
                  <a:tcPr marL="7620" marR="7620" marT="7620" marB="0" anchor="b"/>
                </a:tc>
                <a:tc>
                  <a:txBody>
                    <a:bodyPr/>
                    <a:lstStyle/>
                    <a:p>
                      <a:pPr algn="ctr" fontAlgn="b"/>
                      <a:r>
                        <a:rPr lang="fr-FR" sz="1100" u="none" strike="noStrike">
                          <a:effectLst/>
                        </a:rPr>
                        <a:t>Description</a:t>
                      </a:r>
                      <a:endParaRPr lang="fr-FR" sz="1100" b="1" i="0" u="none" strike="noStrike">
                        <a:solidFill>
                          <a:srgbClr val="FFFFFF"/>
                        </a:solidFill>
                        <a:effectLst/>
                        <a:latin typeface="Calibri" panose="020F0502020204030204" pitchFamily="34" charset="0"/>
                      </a:endParaRPr>
                    </a:p>
                  </a:txBody>
                  <a:tcPr marL="7620" marR="7620" marT="7620" marB="0" anchor="b"/>
                </a:tc>
                <a:tc>
                  <a:txBody>
                    <a:bodyPr/>
                    <a:lstStyle/>
                    <a:p>
                      <a:pPr algn="ctr" fontAlgn="b"/>
                      <a:r>
                        <a:rPr lang="fr-FR" sz="1100" u="none" strike="noStrike">
                          <a:effectLst/>
                        </a:rPr>
                        <a:t>Analyse</a:t>
                      </a:r>
                      <a:endParaRPr lang="fr-FR" sz="1100" b="1" i="0" u="none" strike="noStrike">
                        <a:solidFill>
                          <a:srgbClr val="FFFFFF"/>
                        </a:solidFill>
                        <a:effectLst/>
                        <a:latin typeface="Calibri" panose="020F0502020204030204" pitchFamily="34" charset="0"/>
                      </a:endParaRPr>
                    </a:p>
                  </a:txBody>
                  <a:tcPr marL="7620" marR="7620" marT="7620" marB="0" anchor="b"/>
                </a:tc>
                <a:tc>
                  <a:txBody>
                    <a:bodyPr/>
                    <a:lstStyle/>
                    <a:p>
                      <a:pPr algn="ctr" fontAlgn="b"/>
                      <a:r>
                        <a:rPr lang="fr-FR" sz="1100" u="none" strike="noStrike">
                          <a:effectLst/>
                        </a:rPr>
                        <a:t>Prévention</a:t>
                      </a:r>
                      <a:endParaRPr lang="fr-FR" sz="1100" b="1" i="0" u="none" strike="noStrike">
                        <a:solidFill>
                          <a:srgbClr val="FFFFFF"/>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04183063"/>
                  </a:ext>
                </a:extLst>
              </a:tr>
              <a:tr h="252602">
                <a:tc>
                  <a:txBody>
                    <a:bodyPr/>
                    <a:lstStyle/>
                    <a:p>
                      <a:pPr algn="ctr" fontAlgn="ctr"/>
                      <a:r>
                        <a:rPr lang="fr-FR" sz="1100" u="none" strike="noStrike" dirty="0">
                          <a:effectLst/>
                        </a:rPr>
                        <a:t>Gestes et postures liés à leur activité</a:t>
                      </a:r>
                      <a:endParaRPr lang="fr-FR"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fr-FR" sz="1100" b="0" i="0" u="none" strike="noStrike" dirty="0">
                          <a:solidFill>
                            <a:srgbClr val="000000"/>
                          </a:solidFill>
                          <a:effectLst/>
                          <a:latin typeface="Calibri" panose="020F0502020204030204" pitchFamily="34" charset="0"/>
                        </a:rPr>
                        <a:t>En maternelle, postures physiques, </a:t>
                      </a:r>
                    </a:p>
                    <a:p>
                      <a:pPr algn="ctr" fontAlgn="b"/>
                      <a:r>
                        <a:rPr lang="fr-FR" sz="1100" b="0" i="0" u="none" strike="noStrike" dirty="0">
                          <a:solidFill>
                            <a:srgbClr val="000000"/>
                          </a:solidFill>
                          <a:effectLst/>
                          <a:latin typeface="Calibri" panose="020F0502020204030204" pitchFamily="34" charset="0"/>
                        </a:rPr>
                        <a:t>Surveillances extérieures AED  et PE</a:t>
                      </a: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difficulté des</a:t>
                      </a:r>
                    </a:p>
                    <a:p>
                      <a:pPr algn="ctr" fontAlgn="b"/>
                      <a:r>
                        <a:rPr lang="fr-FR" sz="1100" b="0" i="0" u="none" strike="noStrike" dirty="0">
                          <a:solidFill>
                            <a:srgbClr val="000000"/>
                          </a:solidFill>
                          <a:effectLst/>
                          <a:latin typeface="Calibri" panose="020F0502020204030204" pitchFamily="34" charset="0"/>
                        </a:rPr>
                        <a:t>Femmes de ménage avec genoux usés</a:t>
                      </a:r>
                    </a:p>
                    <a:p>
                      <a:pPr algn="ctr" fontAlgn="b"/>
                      <a:r>
                        <a:rPr lang="fr-FR" sz="1100" b="0" i="0" u="none" strike="noStrike" dirty="0">
                          <a:solidFill>
                            <a:srgbClr val="000000"/>
                          </a:solidFill>
                          <a:effectLst/>
                          <a:latin typeface="Calibri" panose="020F0502020204030204" pitchFamily="34" charset="0"/>
                        </a:rPr>
                        <a:t>Pénibilités des surveillances</a:t>
                      </a: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Hydratation, coin ombre, demander aux personnes concernées</a:t>
                      </a:r>
                    </a:p>
                  </a:txBody>
                  <a:tcPr marL="7620" marR="7620" marT="7620" marB="0" anchor="b"/>
                </a:tc>
                <a:extLst>
                  <a:ext uri="{0D108BD9-81ED-4DB2-BD59-A6C34878D82A}">
                    <a16:rowId xmlns:a16="http://schemas.microsoft.com/office/drawing/2014/main" val="1165953193"/>
                  </a:ext>
                </a:extLst>
              </a:tr>
              <a:tr h="757805">
                <a:tc>
                  <a:txBody>
                    <a:bodyPr/>
                    <a:lstStyle/>
                    <a:p>
                      <a:pPr algn="ctr" fontAlgn="ctr"/>
                      <a:r>
                        <a:rPr lang="fr-FR" sz="1100" u="none" strike="noStrike" dirty="0">
                          <a:effectLst/>
                        </a:rPr>
                        <a:t>Produits et matériaux qu'ils manipulent et qu'ils côtoient, comment ils y sont exposés et en sont protégés</a:t>
                      </a:r>
                      <a:endParaRPr lang="fr-FR"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fr-FR" sz="1100" b="0" i="0" u="none" strike="noStrike" dirty="0">
                          <a:solidFill>
                            <a:srgbClr val="000000"/>
                          </a:solidFill>
                          <a:effectLst/>
                          <a:latin typeface="Calibri" panose="020F0502020204030204" pitchFamily="34" charset="0"/>
                        </a:rPr>
                        <a:t>Poussières de craie</a:t>
                      </a: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Passer à tout Velléda</a:t>
                      </a:r>
                    </a:p>
                  </a:txBody>
                  <a:tcPr marL="7620" marR="7620" marT="7620" marB="0" anchor="b"/>
                </a:tc>
                <a:extLst>
                  <a:ext uri="{0D108BD9-81ED-4DB2-BD59-A6C34878D82A}">
                    <a16:rowId xmlns:a16="http://schemas.microsoft.com/office/drawing/2014/main" val="572320360"/>
                  </a:ext>
                </a:extLst>
              </a:tr>
              <a:tr h="757805">
                <a:tc>
                  <a:txBody>
                    <a:bodyPr/>
                    <a:lstStyle/>
                    <a:p>
                      <a:pPr algn="ctr" fontAlgn="ctr"/>
                      <a:r>
                        <a:rPr lang="fr-FR" sz="1100" u="none" strike="noStrike" dirty="0">
                          <a:effectLst/>
                        </a:rPr>
                        <a:t>Aménagement et l'état des matériels, des installations et des locaux, leurs incidences sur les conditions de travail et de sécurité</a:t>
                      </a:r>
                      <a:endParaRPr lang="fr-FR"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fr-FR" sz="1100" b="0" i="0" u="none" strike="noStrike" dirty="0">
                          <a:solidFill>
                            <a:srgbClr val="000000"/>
                          </a:solidFill>
                          <a:effectLst/>
                          <a:latin typeface="Calibri" panose="020F0502020204030204" pitchFamily="34" charset="0"/>
                        </a:rPr>
                        <a:t>Un seul sanitaire pour le personnel</a:t>
                      </a:r>
                    </a:p>
                  </a:txBody>
                  <a:tcPr marL="7620" marR="7620" marT="7620" marB="0" anchor="b"/>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Prévoir dès que possible d’autres sanitaires, prévoir des douches.</a:t>
                      </a:r>
                    </a:p>
                    <a:p>
                      <a:pPr algn="ctr" fontAlgn="b"/>
                      <a:r>
                        <a:rPr lang="fr-FR" sz="1100" b="0" i="0" u="none" strike="noStrike" dirty="0">
                          <a:solidFill>
                            <a:srgbClr val="000000"/>
                          </a:solidFill>
                          <a:effectLst/>
                          <a:latin typeface="Calibri" panose="020F0502020204030204" pitchFamily="34" charset="0"/>
                        </a:rPr>
                        <a:t>Equipement d’un canapé en SDP</a:t>
                      </a:r>
                    </a:p>
                    <a:p>
                      <a:pPr algn="ctr" fontAlgn="b"/>
                      <a:r>
                        <a:rPr lang="fr-FR" sz="1100" b="0" i="0" u="none" strike="noStrike" dirty="0">
                          <a:solidFill>
                            <a:srgbClr val="000000"/>
                          </a:solidFill>
                          <a:effectLst/>
                          <a:latin typeface="Calibri" panose="020F0502020204030204" pitchFamily="34" charset="0"/>
                        </a:rPr>
                        <a:t>Avoir une seule table</a:t>
                      </a:r>
                    </a:p>
                  </a:txBody>
                  <a:tcPr marL="7620" marR="7620" marT="7620" marB="0" anchor="b"/>
                </a:tc>
                <a:extLst>
                  <a:ext uri="{0D108BD9-81ED-4DB2-BD59-A6C34878D82A}">
                    <a16:rowId xmlns:a16="http://schemas.microsoft.com/office/drawing/2014/main" val="2680414052"/>
                  </a:ext>
                </a:extLst>
              </a:tr>
              <a:tr h="252602">
                <a:tc>
                  <a:txBody>
                    <a:bodyPr/>
                    <a:lstStyle/>
                    <a:p>
                      <a:pPr algn="ctr" fontAlgn="ctr"/>
                      <a:r>
                        <a:rPr lang="fr-FR" sz="1100" u="none" strike="noStrike">
                          <a:effectLst/>
                        </a:rPr>
                        <a:t>Sorties extérieures</a:t>
                      </a:r>
                      <a:endParaRPr lang="fr-FR" sz="11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086519754"/>
                  </a:ext>
                </a:extLst>
              </a:tr>
              <a:tr h="505204">
                <a:tc>
                  <a:txBody>
                    <a:bodyPr/>
                    <a:lstStyle/>
                    <a:p>
                      <a:pPr algn="ctr" fontAlgn="ctr"/>
                      <a:r>
                        <a:rPr lang="fr-FR" sz="1100" u="none" strike="noStrike" dirty="0">
                          <a:effectLst/>
                        </a:rPr>
                        <a:t>Charge mentale liée aux rapports avec les élèves, les parents, l'autorité administrative, les collègues.</a:t>
                      </a:r>
                      <a:endParaRPr lang="fr-FR"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fr-FR" sz="1100" b="0" i="0" u="none" strike="noStrike" dirty="0">
                          <a:solidFill>
                            <a:srgbClr val="000000"/>
                          </a:solidFill>
                          <a:effectLst/>
                          <a:latin typeface="Calibri" panose="020F0502020204030204" pitchFamily="34" charset="0"/>
                        </a:rPr>
                        <a:t>Droit à la déconnexion</a:t>
                      </a:r>
                    </a:p>
                  </a:txBody>
                  <a:tcPr marL="7620" marR="7620" marT="7620" marB="0" anchor="b"/>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Sur Pronote paramétrer le droit à la déconnexion</a:t>
                      </a:r>
                    </a:p>
                  </a:txBody>
                  <a:tcPr marL="7620" marR="7620" marT="7620" marB="0" anchor="b"/>
                </a:tc>
                <a:extLst>
                  <a:ext uri="{0D108BD9-81ED-4DB2-BD59-A6C34878D82A}">
                    <a16:rowId xmlns:a16="http://schemas.microsoft.com/office/drawing/2014/main" val="3712042388"/>
                  </a:ext>
                </a:extLst>
              </a:tr>
              <a:tr h="252602">
                <a:tc>
                  <a:txBody>
                    <a:bodyPr/>
                    <a:lstStyle/>
                    <a:p>
                      <a:pPr algn="ctr" fontAlgn="ctr"/>
                      <a:r>
                        <a:rPr lang="fr-FR" sz="1100" u="none" strike="noStrike" dirty="0">
                          <a:effectLst/>
                        </a:rPr>
                        <a:t>Comportement des enfants dans les locaux.</a:t>
                      </a:r>
                      <a:endParaRPr lang="fr-FR"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fr-FR" sz="1100" b="0" i="0" u="none" strike="noStrike" dirty="0">
                          <a:solidFill>
                            <a:srgbClr val="000000"/>
                          </a:solidFill>
                          <a:effectLst/>
                          <a:latin typeface="Calibri" panose="020F0502020204030204" pitchFamily="34" charset="0"/>
                        </a:rPr>
                        <a:t>Problème dans les toilettes</a:t>
                      </a: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De nombreuses dégradations</a:t>
                      </a:r>
                    </a:p>
                  </a:txBody>
                  <a:tcPr marL="7620" marR="7620" marT="7620" marB="0" anchor="b"/>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b="0" i="0" u="none" strike="noStrike" dirty="0">
                          <a:solidFill>
                            <a:srgbClr val="000000"/>
                          </a:solidFill>
                          <a:effectLst/>
                          <a:latin typeface="Calibri" panose="020F0502020204030204" pitchFamily="34" charset="0"/>
                        </a:rPr>
                        <a:t>Communication parents toilettes, facturer les heures des agents aux parents</a:t>
                      </a:r>
                    </a:p>
                  </a:txBody>
                  <a:tcPr marL="7620" marR="7620" marT="7620" marB="0" anchor="b"/>
                </a:tc>
                <a:extLst>
                  <a:ext uri="{0D108BD9-81ED-4DB2-BD59-A6C34878D82A}">
                    <a16:rowId xmlns:a16="http://schemas.microsoft.com/office/drawing/2014/main" val="3489520743"/>
                  </a:ext>
                </a:extLst>
              </a:tr>
            </a:tbl>
          </a:graphicData>
        </a:graphic>
      </p:graphicFrame>
      <p:sp>
        <p:nvSpPr>
          <p:cNvPr id="6" name="ZoneTexte 5">
            <a:extLst>
              <a:ext uri="{FF2B5EF4-FFF2-40B4-BE49-F238E27FC236}">
                <a16:creationId xmlns:a16="http://schemas.microsoft.com/office/drawing/2014/main" id="{E68B5CAF-C83D-1C6D-85DE-8334525EA95C}"/>
              </a:ext>
            </a:extLst>
          </p:cNvPr>
          <p:cNvSpPr txBox="1"/>
          <p:nvPr/>
        </p:nvSpPr>
        <p:spPr>
          <a:xfrm>
            <a:off x="721108" y="6306065"/>
            <a:ext cx="10272859" cy="307777"/>
          </a:xfrm>
          <a:prstGeom prst="rect">
            <a:avLst/>
          </a:prstGeom>
          <a:noFill/>
        </p:spPr>
        <p:txBody>
          <a:bodyPr wrap="square">
            <a:spAutoFit/>
          </a:bodyPr>
          <a:lstStyle/>
          <a:p>
            <a:r>
              <a:rPr lang="fr-FR" dirty="0"/>
              <a:t>Source : https://ien-alfortville.circo.ac-creteil.fr/IMG/pdf/guide_methodologique-3.pdf</a:t>
            </a:r>
          </a:p>
        </p:txBody>
      </p:sp>
    </p:spTree>
    <p:extLst>
      <p:ext uri="{BB962C8B-B14F-4D97-AF65-F5344CB8AC3E}">
        <p14:creationId xmlns:p14="http://schemas.microsoft.com/office/powerpoint/2010/main" val="184558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05364-FC1E-455D-A540-98A10A23D903}"/>
              </a:ext>
            </a:extLst>
          </p:cNvPr>
          <p:cNvSpPr>
            <a:spLocks noGrp="1"/>
          </p:cNvSpPr>
          <p:nvPr>
            <p:ph type="title"/>
          </p:nvPr>
        </p:nvSpPr>
        <p:spPr/>
        <p:txBody>
          <a:bodyPr>
            <a:normAutofit fontScale="90000"/>
          </a:bodyPr>
          <a:lstStyle/>
          <a:p>
            <a:r>
              <a:rPr lang="fr-FR" sz="4800" b="0" i="0" u="none" strike="noStrike" baseline="0" dirty="0">
                <a:solidFill>
                  <a:srgbClr val="000000"/>
                </a:solidFill>
                <a:latin typeface="Arial" panose="020B0604020202020204" pitchFamily="34" charset="0"/>
              </a:rPr>
              <a:t>3.Proposition d’actions de prévention du harcèlement au travail</a:t>
            </a:r>
            <a:endParaRPr lang="fr-FR" dirty="0"/>
          </a:p>
        </p:txBody>
      </p:sp>
      <p:graphicFrame>
        <p:nvGraphicFramePr>
          <p:cNvPr id="4" name="Tableau 3">
            <a:extLst>
              <a:ext uri="{FF2B5EF4-FFF2-40B4-BE49-F238E27FC236}">
                <a16:creationId xmlns:a16="http://schemas.microsoft.com/office/drawing/2014/main" id="{F8E264B9-9881-A9E1-E684-C65A30D98CED}"/>
              </a:ext>
            </a:extLst>
          </p:cNvPr>
          <p:cNvGraphicFramePr>
            <a:graphicFrameLocks noGrp="1"/>
          </p:cNvGraphicFramePr>
          <p:nvPr>
            <p:extLst>
              <p:ext uri="{D42A27DB-BD31-4B8C-83A1-F6EECF244321}">
                <p14:modId xmlns:p14="http://schemas.microsoft.com/office/powerpoint/2010/main" val="2159203701"/>
              </p:ext>
            </p:extLst>
          </p:nvPr>
        </p:nvGraphicFramePr>
        <p:xfrm>
          <a:off x="1200151" y="2064469"/>
          <a:ext cx="9793816" cy="2752628"/>
        </p:xfrm>
        <a:graphic>
          <a:graphicData uri="http://schemas.openxmlformats.org/drawingml/2006/table">
            <a:tbl>
              <a:tblPr>
                <a:tableStyleId>{08E8B3E2-2E32-43DB-89A1-5471D76EAF08}</a:tableStyleId>
              </a:tblPr>
              <a:tblGrid>
                <a:gridCol w="3060764">
                  <a:extLst>
                    <a:ext uri="{9D8B030D-6E8A-4147-A177-3AD203B41FA5}">
                      <a16:colId xmlns:a16="http://schemas.microsoft.com/office/drawing/2014/main" val="3561059704"/>
                    </a:ext>
                  </a:extLst>
                </a:gridCol>
                <a:gridCol w="2856322">
                  <a:extLst>
                    <a:ext uri="{9D8B030D-6E8A-4147-A177-3AD203B41FA5}">
                      <a16:colId xmlns:a16="http://schemas.microsoft.com/office/drawing/2014/main" val="2179824870"/>
                    </a:ext>
                  </a:extLst>
                </a:gridCol>
                <a:gridCol w="3876730">
                  <a:extLst>
                    <a:ext uri="{9D8B030D-6E8A-4147-A177-3AD203B41FA5}">
                      <a16:colId xmlns:a16="http://schemas.microsoft.com/office/drawing/2014/main" val="3180975380"/>
                    </a:ext>
                  </a:extLst>
                </a:gridCol>
              </a:tblGrid>
              <a:tr h="688157">
                <a:tc>
                  <a:txBody>
                    <a:bodyPr/>
                    <a:lstStyle/>
                    <a:p>
                      <a:pPr algn="l"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u="none" strike="noStrike" dirty="0">
                          <a:effectLst/>
                        </a:rPr>
                        <a:t>Action 1</a:t>
                      </a:r>
                      <a:endParaRPr lang="fr-FR"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r-FR" sz="1100" u="none" strike="noStrike">
                          <a:effectLst/>
                        </a:rPr>
                        <a:t>Action 2</a:t>
                      </a:r>
                      <a:endParaRPr lang="fr-FR"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646785239"/>
                  </a:ext>
                </a:extLst>
              </a:tr>
              <a:tr h="688157">
                <a:tc>
                  <a:txBody>
                    <a:bodyPr/>
                    <a:lstStyle/>
                    <a:p>
                      <a:pPr algn="l" fontAlgn="ctr"/>
                      <a:r>
                        <a:rPr lang="fr-FR" sz="1100" u="none" strike="noStrike">
                          <a:effectLst/>
                        </a:rPr>
                        <a:t>1. Formation et sensibilisation :</a:t>
                      </a:r>
                      <a:endParaRPr lang="fr-FR" sz="11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17913696"/>
                  </a:ext>
                </a:extLst>
              </a:tr>
              <a:tr h="688157">
                <a:tc>
                  <a:txBody>
                    <a:bodyPr/>
                    <a:lstStyle/>
                    <a:p>
                      <a:pPr algn="l" fontAlgn="ctr"/>
                      <a:r>
                        <a:rPr lang="fr-FR" sz="1100" u="none" strike="noStrike" dirty="0">
                          <a:effectLst/>
                        </a:rPr>
                        <a:t>2. Politiques claires et accessibles :</a:t>
                      </a:r>
                      <a:endParaRPr lang="fr-FR"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689162422"/>
                  </a:ext>
                </a:extLst>
              </a:tr>
              <a:tr h="688157">
                <a:tc>
                  <a:txBody>
                    <a:bodyPr/>
                    <a:lstStyle/>
                    <a:p>
                      <a:pPr algn="l" fontAlgn="ctr"/>
                      <a:r>
                        <a:rPr lang="fr-FR" sz="1100" u="none" strike="noStrike">
                          <a:effectLst/>
                        </a:rPr>
                        <a:t>3. Canal de signalement confidentiel :</a:t>
                      </a:r>
                      <a:endParaRPr lang="fr-FR" sz="11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endParaRPr lang="fr-FR"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fr-FR"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689454132"/>
                  </a:ext>
                </a:extLst>
              </a:tr>
            </a:tbl>
          </a:graphicData>
        </a:graphic>
      </p:graphicFrame>
      <p:sp>
        <p:nvSpPr>
          <p:cNvPr id="6" name="ZoneTexte 5">
            <a:extLst>
              <a:ext uri="{FF2B5EF4-FFF2-40B4-BE49-F238E27FC236}">
                <a16:creationId xmlns:a16="http://schemas.microsoft.com/office/drawing/2014/main" id="{68BB736C-36AA-289B-3257-AFABFB83788D}"/>
              </a:ext>
            </a:extLst>
          </p:cNvPr>
          <p:cNvSpPr txBox="1"/>
          <p:nvPr/>
        </p:nvSpPr>
        <p:spPr>
          <a:xfrm>
            <a:off x="1200151" y="5241303"/>
            <a:ext cx="5690843" cy="307777"/>
          </a:xfrm>
          <a:prstGeom prst="rect">
            <a:avLst/>
          </a:prstGeom>
          <a:noFill/>
        </p:spPr>
        <p:txBody>
          <a:bodyPr wrap="square" rtlCol="0">
            <a:spAutoFit/>
          </a:bodyPr>
          <a:lstStyle/>
          <a:p>
            <a:r>
              <a:rPr lang="fr-FR" dirty="0">
                <a:solidFill>
                  <a:srgbClr val="FF0000"/>
                </a:solidFill>
              </a:rPr>
              <a:t>Point reporté à la prochaine commission</a:t>
            </a:r>
          </a:p>
        </p:txBody>
      </p:sp>
    </p:spTree>
    <p:extLst>
      <p:ext uri="{BB962C8B-B14F-4D97-AF65-F5344CB8AC3E}">
        <p14:creationId xmlns:p14="http://schemas.microsoft.com/office/powerpoint/2010/main" val="3579070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05364-FC1E-455D-A540-98A10A23D903}"/>
              </a:ext>
            </a:extLst>
          </p:cNvPr>
          <p:cNvSpPr>
            <a:spLocks noGrp="1"/>
          </p:cNvSpPr>
          <p:nvPr>
            <p:ph type="title"/>
          </p:nvPr>
        </p:nvSpPr>
        <p:spPr>
          <a:xfrm>
            <a:off x="452487" y="244158"/>
            <a:ext cx="11397006" cy="1339850"/>
          </a:xfrm>
        </p:spPr>
        <p:txBody>
          <a:bodyPr>
            <a:normAutofit/>
          </a:bodyPr>
          <a:lstStyle/>
          <a:p>
            <a:r>
              <a:rPr lang="fr-FR" sz="3600" dirty="0">
                <a:solidFill>
                  <a:srgbClr val="000000"/>
                </a:solidFill>
                <a:latin typeface="Arial" panose="020B0604020202020204" pitchFamily="34" charset="0"/>
              </a:rPr>
              <a:t>4</a:t>
            </a:r>
            <a:r>
              <a:rPr lang="fr-FR" sz="3600" b="0" i="0" u="none" strike="noStrike" baseline="0" dirty="0">
                <a:solidFill>
                  <a:srgbClr val="000000"/>
                </a:solidFill>
                <a:latin typeface="Arial" panose="020B0604020202020204" pitchFamily="34" charset="0"/>
              </a:rPr>
              <a:t>. Suggestion de toute mesure de nature à améliorer l’hygiène, la sécurité et les conditions de travail</a:t>
            </a:r>
            <a:endParaRPr lang="fr-FR" sz="3600" dirty="0"/>
          </a:p>
        </p:txBody>
      </p:sp>
      <p:sp>
        <p:nvSpPr>
          <p:cNvPr id="4" name="Espace réservé du texte 3">
            <a:extLst>
              <a:ext uri="{FF2B5EF4-FFF2-40B4-BE49-F238E27FC236}">
                <a16:creationId xmlns:a16="http://schemas.microsoft.com/office/drawing/2014/main" id="{4CB335CD-018E-10A5-1800-7F0FF6B71789}"/>
              </a:ext>
            </a:extLst>
          </p:cNvPr>
          <p:cNvSpPr txBox="1">
            <a:spLocks noGrp="1"/>
          </p:cNvSpPr>
          <p:nvPr>
            <p:ph type="body" idx="1"/>
          </p:nvPr>
        </p:nvSpPr>
        <p:spPr>
          <a:xfrm>
            <a:off x="452438" y="2133600"/>
            <a:ext cx="10541000" cy="779660"/>
          </a:xfrm>
          <a:prstGeom prst="rect">
            <a:avLst/>
          </a:prstGeom>
          <a:noFill/>
        </p:spPr>
        <p:txBody>
          <a:bodyPr wrap="square">
            <a:spAutoFit/>
          </a:bodyPr>
          <a:lstStyle/>
          <a:p>
            <a:r>
              <a:rPr lang="fr-FR" sz="1400" b="0" i="0" u="none" strike="noStrike" dirty="0">
                <a:solidFill>
                  <a:srgbClr val="FF0000"/>
                </a:solidFill>
                <a:effectLst/>
                <a:latin typeface="Calibri" panose="020F0502020204030204" pitchFamily="34" charset="0"/>
              </a:rPr>
              <a:t>Malaise an SDP, en attente d’une réponse concernant la grille de salaire. Proposition d’une réunion de l’ensemble du personnel avec le conseil de gestion.</a:t>
            </a:r>
            <a:endParaRPr lang="fr-FR" dirty="0">
              <a:solidFill>
                <a:srgbClr val="FF0000"/>
              </a:solidFill>
            </a:endParaRPr>
          </a:p>
        </p:txBody>
      </p:sp>
    </p:spTree>
    <p:extLst>
      <p:ext uri="{BB962C8B-B14F-4D97-AF65-F5344CB8AC3E}">
        <p14:creationId xmlns:p14="http://schemas.microsoft.com/office/powerpoint/2010/main" val="3777977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05364-FC1E-455D-A540-98A10A23D903}"/>
              </a:ext>
            </a:extLst>
          </p:cNvPr>
          <p:cNvSpPr>
            <a:spLocks noGrp="1"/>
          </p:cNvSpPr>
          <p:nvPr>
            <p:ph type="title"/>
          </p:nvPr>
        </p:nvSpPr>
        <p:spPr>
          <a:xfrm>
            <a:off x="452487" y="244158"/>
            <a:ext cx="11397006" cy="1339850"/>
          </a:xfrm>
        </p:spPr>
        <p:txBody>
          <a:bodyPr>
            <a:normAutofit/>
          </a:bodyPr>
          <a:lstStyle/>
          <a:p>
            <a:r>
              <a:rPr lang="fr-FR" sz="3600" b="0" i="0" u="none" strike="noStrike" baseline="0" dirty="0">
                <a:solidFill>
                  <a:srgbClr val="000000"/>
                </a:solidFill>
                <a:latin typeface="Arial" panose="020B0604020202020204" pitchFamily="34" charset="0"/>
              </a:rPr>
              <a:t>4.Propositions d’actions de formation à l’hygiène et à la sécurité, en lien avec la cellule de formation continue. </a:t>
            </a:r>
          </a:p>
        </p:txBody>
      </p:sp>
      <p:sp>
        <p:nvSpPr>
          <p:cNvPr id="3" name="Espace réservé du texte 2">
            <a:extLst>
              <a:ext uri="{FF2B5EF4-FFF2-40B4-BE49-F238E27FC236}">
                <a16:creationId xmlns:a16="http://schemas.microsoft.com/office/drawing/2014/main" id="{CB65F94A-C065-8B34-A85E-ECF26A3435AE}"/>
              </a:ext>
            </a:extLst>
          </p:cNvPr>
          <p:cNvSpPr>
            <a:spLocks noGrp="1"/>
          </p:cNvSpPr>
          <p:nvPr>
            <p:ph type="body" idx="1"/>
          </p:nvPr>
        </p:nvSpPr>
        <p:spPr>
          <a:xfrm>
            <a:off x="452488" y="2133601"/>
            <a:ext cx="10541480" cy="3931920"/>
          </a:xfrm>
        </p:spPr>
        <p:txBody>
          <a:bodyPr/>
          <a:lstStyle/>
          <a:p>
            <a:r>
              <a:rPr lang="fr-FR" dirty="0">
                <a:solidFill>
                  <a:srgbClr val="FF0000"/>
                </a:solidFill>
              </a:rPr>
              <a:t>Point reporté à la prochaine commission</a:t>
            </a:r>
          </a:p>
          <a:p>
            <a:endParaRPr lang="fr-FR" dirty="0"/>
          </a:p>
        </p:txBody>
      </p:sp>
    </p:spTree>
    <p:extLst>
      <p:ext uri="{BB962C8B-B14F-4D97-AF65-F5344CB8AC3E}">
        <p14:creationId xmlns:p14="http://schemas.microsoft.com/office/powerpoint/2010/main" val="4025166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29a3d793502_0_1"/>
          <p:cNvSpPr txBox="1">
            <a:spLocks noGrp="1"/>
          </p:cNvSpPr>
          <p:nvPr>
            <p:ph type="title"/>
          </p:nvPr>
        </p:nvSpPr>
        <p:spPr>
          <a:xfrm>
            <a:off x="1200151" y="244158"/>
            <a:ext cx="9793800" cy="1339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dirty="0"/>
              <a:t>5.QUESTIONS DIVERSES</a:t>
            </a:r>
            <a:endParaRPr dirty="0"/>
          </a:p>
        </p:txBody>
      </p:sp>
      <p:sp>
        <p:nvSpPr>
          <p:cNvPr id="406" name="Google Shape;406;g29a3d793502_0_1"/>
          <p:cNvSpPr txBox="1">
            <a:spLocks noGrp="1"/>
          </p:cNvSpPr>
          <p:nvPr>
            <p:ph type="body" idx="1"/>
          </p:nvPr>
        </p:nvSpPr>
        <p:spPr>
          <a:xfrm>
            <a:off x="356325" y="1787325"/>
            <a:ext cx="11481900" cy="4609800"/>
          </a:xfrm>
          <a:prstGeom prst="rect">
            <a:avLst/>
          </a:prstGeom>
          <a:noFill/>
          <a:ln>
            <a:noFill/>
          </a:ln>
        </p:spPr>
        <p:txBody>
          <a:bodyPr spcFirstLastPara="1" wrap="square" lIns="91425" tIns="45700" rIns="91425" bIns="45700" anchor="t" anchorCtr="0">
            <a:normAutofit/>
          </a:bodyPr>
          <a:lstStyle/>
          <a:p>
            <a:pPr marL="342900" lvl="0" indent="-190500" algn="l" rtl="0">
              <a:lnSpc>
                <a:spcPct val="100000"/>
              </a:lnSpc>
              <a:spcBef>
                <a:spcPts val="0"/>
              </a:spcBef>
              <a:spcAft>
                <a:spcPts val="0"/>
              </a:spcAft>
              <a:buSzPct val="1000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8"/>
          <p:cNvSpPr txBox="1">
            <a:spLocks noGrp="1"/>
          </p:cNvSpPr>
          <p:nvPr>
            <p:ph type="ctrTitle"/>
          </p:nvPr>
        </p:nvSpPr>
        <p:spPr>
          <a:xfrm>
            <a:off x="2424906" y="1451727"/>
            <a:ext cx="7342188" cy="221919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3F3F3F"/>
              </a:buClr>
              <a:buSzPts val="4800"/>
              <a:buFont typeface="Lustria"/>
              <a:buNone/>
            </a:pPr>
            <a:r>
              <a:rPr lang="fr-FR" sz="4800" dirty="0"/>
              <a:t>Merci pour votre attention</a:t>
            </a:r>
            <a:br>
              <a:rPr lang="fr-FR" sz="4800" dirty="0"/>
            </a:br>
            <a:r>
              <a:rPr lang="fr-FR" sz="4800" dirty="0"/>
              <a:t>fin à 17h15</a:t>
            </a:r>
            <a:br>
              <a:rPr lang="fr-FR" sz="4800" dirty="0"/>
            </a:br>
            <a:endParaRPr sz="4800" i="1" dirty="0"/>
          </a:p>
        </p:txBody>
      </p:sp>
      <p:pic>
        <p:nvPicPr>
          <p:cNvPr id="413" name="Google Shape;413;p18"/>
          <p:cNvPicPr preferRelativeResize="0"/>
          <p:nvPr/>
        </p:nvPicPr>
        <p:blipFill rotWithShape="1">
          <a:blip r:embed="rId3">
            <a:alphaModFix/>
          </a:blip>
          <a:srcRect/>
          <a:stretch/>
        </p:blipFill>
        <p:spPr>
          <a:xfrm>
            <a:off x="5334144" y="3555537"/>
            <a:ext cx="1697999" cy="1727211"/>
          </a:xfrm>
          <a:prstGeom prst="rect">
            <a:avLst/>
          </a:prstGeom>
          <a:noFill/>
          <a:ln>
            <a:noFill/>
          </a:ln>
        </p:spPr>
      </p:pic>
      <p:pic>
        <p:nvPicPr>
          <p:cNvPr id="414" name="Google Shape;414;p18" descr="Capture d’écran 2018-08-01 à 14.54.31.png"/>
          <p:cNvPicPr preferRelativeResize="0"/>
          <p:nvPr/>
        </p:nvPicPr>
        <p:blipFill rotWithShape="1">
          <a:blip r:embed="rId4">
            <a:alphaModFix/>
          </a:blip>
          <a:srcRect/>
          <a:stretch/>
        </p:blipFill>
        <p:spPr>
          <a:xfrm>
            <a:off x="2686889" y="4087805"/>
            <a:ext cx="1860379" cy="998359"/>
          </a:xfrm>
          <a:prstGeom prst="rect">
            <a:avLst/>
          </a:prstGeom>
          <a:noFill/>
          <a:ln>
            <a:noFill/>
          </a:ln>
        </p:spPr>
      </p:pic>
      <p:pic>
        <p:nvPicPr>
          <p:cNvPr id="415" name="Google Shape;415;p18"/>
          <p:cNvPicPr preferRelativeResize="0"/>
          <p:nvPr/>
        </p:nvPicPr>
        <p:blipFill rotWithShape="1">
          <a:blip r:embed="rId5">
            <a:alphaModFix/>
          </a:blip>
          <a:srcRect/>
          <a:stretch/>
        </p:blipFill>
        <p:spPr>
          <a:xfrm>
            <a:off x="7819019" y="3795222"/>
            <a:ext cx="1464269" cy="1379384"/>
          </a:xfrm>
          <a:prstGeom prst="rect">
            <a:avLst/>
          </a:prstGeom>
          <a:noFill/>
          <a:ln>
            <a:noFill/>
          </a:ln>
        </p:spPr>
      </p:pic>
    </p:spTree>
  </p:cSld>
  <p:clrMapOvr>
    <a:masterClrMapping/>
  </p:clrMapOvr>
</p:sld>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9759</TotalTime>
  <Words>652</Words>
  <Application>Microsoft Office PowerPoint</Application>
  <PresentationFormat>Grand écran</PresentationFormat>
  <Paragraphs>78</Paragraphs>
  <Slides>10</Slides>
  <Notes>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Lustria</vt:lpstr>
      <vt:lpstr>Calibri</vt:lpstr>
      <vt:lpstr>Arial</vt:lpstr>
      <vt:lpstr>Courgette</vt:lpstr>
      <vt:lpstr>Capital</vt:lpstr>
      <vt:lpstr>CHSCTP#1 LA COMMISSION HYGIENE ET SECURITE DE LA COMMUNAUTE SCOLAIRE  18/01/2024 Début à : 16h15</vt:lpstr>
      <vt:lpstr>Ordre du jour</vt:lpstr>
      <vt:lpstr>LA COMMISSION RELATIVE A L’HYGIENE, A LA SECURITE ET AUX CONDITIONS DE TRAVAIL DES PERSONNELS (CHSCTP)</vt:lpstr>
      <vt:lpstr>1.Installation : attributions</vt:lpstr>
      <vt:lpstr>2. analyse et promotion de la prévention des risques professionnels </vt:lpstr>
      <vt:lpstr>3.Proposition d’actions de prévention du harcèlement au travail</vt:lpstr>
      <vt:lpstr>4. Suggestion de toute mesure de nature à améliorer l’hygiène, la sécurité et les conditions de travail</vt:lpstr>
      <vt:lpstr>4.Propositions d’actions de formation à l’hygiène et à la sécurité, en lien avec la cellule de formation continue. </vt:lpstr>
      <vt:lpstr>5.QUESTIONS DIVERSES</vt:lpstr>
      <vt:lpstr>Merci pour votre attention fin à 17h15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D’ECOLE #1 Début à : 16h15</dc:title>
  <dc:creator>Céline DOMINGUEZ</dc:creator>
  <cp:lastModifiedBy>directeur</cp:lastModifiedBy>
  <cp:revision>16</cp:revision>
  <dcterms:created xsi:type="dcterms:W3CDTF">2018-08-01T12:39:48Z</dcterms:created>
  <dcterms:modified xsi:type="dcterms:W3CDTF">2024-02-19T14:13:44Z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ypologieDocument">
    <vt:lpwstr>1;#N/A|590b5934-11d1-4345-ab40-b262c114c763</vt:lpwstr>
  </property>
  <property fmtid="{D5CDD505-2E9C-101B-9397-08002B2CF9AE}" pid="3" name="ContentTypeId">
    <vt:lpwstr>0x0101004A1AC83C95919B4382FE29964CCA04BD</vt:lpwstr>
  </property>
</Properties>
</file>