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305" r:id="rId4"/>
    <p:sldId id="291" r:id="rId5"/>
    <p:sldId id="307" r:id="rId6"/>
    <p:sldId id="296" r:id="rId7"/>
    <p:sldId id="306" r:id="rId8"/>
    <p:sldId id="290" r:id="rId9"/>
    <p:sldId id="304" r:id="rId10"/>
    <p:sldId id="283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sto MT" panose="02040603050505030304" pitchFamily="18" charset="0"/>
      <p:regular r:id="rId17"/>
      <p:bold r:id="rId18"/>
      <p:italic r:id="rId19"/>
      <p:boldItalic r:id="rId20"/>
    </p:embeddedFont>
    <p:embeddedFont>
      <p:font typeface="Courgette" panose="020B0604020202020204" charset="0"/>
      <p:regular r:id="rId21"/>
    </p:embeddedFont>
    <p:embeddedFont>
      <p:font typeface="Lustria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ijwlU/xC968ObA2JjkCmtKxI+x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E8B3E2-2E32-43DB-89A1-5471D76EAF08}">
  <a:tblStyle styleId="{08E8B3E2-2E32-43DB-89A1-5471D76EAF08}" styleName="Table_0">
    <a:wholeTbl>
      <a:tcTxStyle b="off" i="off">
        <a:font>
          <a:latin typeface="Calisto MT"/>
          <a:ea typeface="Calisto MT"/>
          <a:cs typeface="Calisto M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9E9"/>
          </a:solidFill>
        </a:fill>
      </a:tcStyle>
    </a:wholeTbl>
    <a:band1H>
      <a:tcTxStyle b="off" i="off"/>
      <a:tcStyle>
        <a:tcBdr/>
        <a:fill>
          <a:solidFill>
            <a:srgbClr val="CED0D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ED0D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sto MT"/>
          <a:ea typeface="Calisto MT"/>
          <a:cs typeface="Calisto M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sto MT"/>
          <a:ea typeface="Calisto MT"/>
          <a:cs typeface="Calisto M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sto MT"/>
          <a:ea typeface="Calisto MT"/>
          <a:cs typeface="Calisto M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sto MT"/>
          <a:ea typeface="Calisto MT"/>
          <a:cs typeface="Calisto M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B5D381B-0CCA-4975-A348-A7A4B3805E7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CCBED3-38F0-47D5-8D84-668D68EE7118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/>
              <a:t>CG</a:t>
            </a:r>
            <a:endParaRPr/>
          </a:p>
        </p:txBody>
      </p:sp>
      <p:sp>
        <p:nvSpPr>
          <p:cNvPr id="213" name="Google Shape;2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0" name="Google Shape;410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0"/>
          <p:cNvGrpSpPr/>
          <p:nvPr/>
        </p:nvGrpSpPr>
        <p:grpSpPr>
          <a:xfrm>
            <a:off x="649164" y="411480"/>
            <a:ext cx="10893672" cy="6035040"/>
            <a:chOff x="486873" y="411480"/>
            <a:chExt cx="8170254" cy="6035040"/>
          </a:xfrm>
        </p:grpSpPr>
        <p:sp>
          <p:nvSpPr>
            <p:cNvPr id="17" name="Google Shape;17;p20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sp>
          <p:nvSpPr>
            <p:cNvPr id="18" name="Google Shape;18;p20"/>
            <p:cNvSpPr/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cxnSp>
          <p:nvCxnSpPr>
            <p:cNvPr id="19" name="Google Shape;19;p20"/>
            <p:cNvCxnSpPr/>
            <p:nvPr/>
          </p:nvCxnSpPr>
          <p:spPr>
            <a:xfrm>
              <a:off x="562842" y="6133646"/>
              <a:ext cx="7982712" cy="1472"/>
            </a:xfrm>
            <a:prstGeom prst="straightConnector1">
              <a:avLst/>
            </a:prstGeom>
            <a:noFill/>
            <a:ln w="12700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0" name="Google Shape;20;p20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rgbClr val="C9D1D5"/>
            </a:solidFill>
            <a:ln w="9525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</p:grpSp>
      <p:sp>
        <p:nvSpPr>
          <p:cNvPr id="21" name="Google Shape;21;p20"/>
          <p:cNvSpPr txBox="1">
            <a:spLocks noGrp="1"/>
          </p:cNvSpPr>
          <p:nvPr>
            <p:ph type="ctrTitle"/>
          </p:nvPr>
        </p:nvSpPr>
        <p:spPr>
          <a:xfrm>
            <a:off x="1219200" y="1123950"/>
            <a:ext cx="9789584" cy="192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Lustria"/>
              <a:buNone/>
              <a:defRPr sz="5400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subTitle" idx="1"/>
          </p:nvPr>
        </p:nvSpPr>
        <p:spPr>
          <a:xfrm>
            <a:off x="1219200" y="3429000"/>
            <a:ext cx="9789584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dt" idx="10"/>
          </p:nvPr>
        </p:nvSpPr>
        <p:spPr>
          <a:xfrm>
            <a:off x="764988" y="6122895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ftr" idx="11"/>
          </p:nvPr>
        </p:nvSpPr>
        <p:spPr>
          <a:xfrm>
            <a:off x="7518400" y="6122894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sldNum" idx="12"/>
          </p:nvPr>
        </p:nvSpPr>
        <p:spPr>
          <a:xfrm>
            <a:off x="5588000" y="6122895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21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28" name="Google Shape;28;p2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grpSp>
          <p:nvGrpSpPr>
            <p:cNvPr id="29" name="Google Shape;29;p21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30" name="Google Shape;30;p21"/>
              <p:cNvSpPr/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cxnSp>
            <p:nvCxnSpPr>
              <p:cNvPr id="31" name="Google Shape;31;p21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2" name="Google Shape;32;p21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rgbClr val="C9D1D5"/>
              </a:solidFill>
              <a:ln w="9525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</p:grpSp>
      </p:grpSp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1"/>
          </p:nvPr>
        </p:nvSpPr>
        <p:spPr>
          <a:xfrm>
            <a:off x="1200150" y="2133601"/>
            <a:ext cx="9793817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 avec image">
  <p:cSld name="Diapositive de titre avec imag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p22"/>
          <p:cNvGrpSpPr/>
          <p:nvPr/>
        </p:nvGrpSpPr>
        <p:grpSpPr>
          <a:xfrm>
            <a:off x="649164" y="411480"/>
            <a:ext cx="10893672" cy="6035040"/>
            <a:chOff x="486873" y="411480"/>
            <a:chExt cx="8170254" cy="6035040"/>
          </a:xfrm>
        </p:grpSpPr>
        <p:sp>
          <p:nvSpPr>
            <p:cNvPr id="40" name="Google Shape;40;p22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grpSp>
          <p:nvGrpSpPr>
            <p:cNvPr id="41" name="Google Shape;41;p22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42" name="Google Shape;42;p22"/>
              <p:cNvSpPr/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cxnSp>
            <p:nvCxnSpPr>
              <p:cNvPr id="43" name="Google Shape;43;p22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4" name="Google Shape;44;p22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45" name="Google Shape;45;p22"/>
          <p:cNvSpPr txBox="1">
            <a:spLocks noGrp="1"/>
          </p:cNvSpPr>
          <p:nvPr>
            <p:ph type="ctrTitle"/>
          </p:nvPr>
        </p:nvSpPr>
        <p:spPr>
          <a:xfrm>
            <a:off x="1200151" y="3442448"/>
            <a:ext cx="9793816" cy="1532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Lustria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subTitle" idx="1"/>
          </p:nvPr>
        </p:nvSpPr>
        <p:spPr>
          <a:xfrm>
            <a:off x="1200151" y="5029200"/>
            <a:ext cx="9793816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3F3F3F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dt" idx="10"/>
          </p:nvPr>
        </p:nvSpPr>
        <p:spPr>
          <a:xfrm>
            <a:off x="759012" y="6122895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ftr" idx="11"/>
          </p:nvPr>
        </p:nvSpPr>
        <p:spPr>
          <a:xfrm>
            <a:off x="7518400" y="612440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>
            <a:spLocks noGrp="1"/>
          </p:cNvSpPr>
          <p:nvPr>
            <p:ph type="pic" idx="2"/>
          </p:nvPr>
        </p:nvSpPr>
        <p:spPr>
          <a:xfrm>
            <a:off x="848657" y="533401"/>
            <a:ext cx="10448544" cy="28289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-tête de section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3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52" name="Google Shape;52;p2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grpSp>
          <p:nvGrpSpPr>
            <p:cNvPr id="53" name="Google Shape;53;p23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54" name="Google Shape;54;p23"/>
              <p:cNvSpPr/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cxnSp>
            <p:nvCxnSpPr>
              <p:cNvPr id="55" name="Google Shape;55;p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56" name="Google Shape;56;p23"/>
          <p:cNvSpPr txBox="1">
            <a:spLocks noGrp="1"/>
          </p:cNvSpPr>
          <p:nvPr>
            <p:ph type="title"/>
          </p:nvPr>
        </p:nvSpPr>
        <p:spPr>
          <a:xfrm>
            <a:off x="1200151" y="1371600"/>
            <a:ext cx="9793816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Lustria"/>
              <a:buNone/>
              <a:defRPr sz="5400" b="0" i="0" cap="none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1"/>
          </p:nvPr>
        </p:nvSpPr>
        <p:spPr>
          <a:xfrm>
            <a:off x="1200151" y="3134567"/>
            <a:ext cx="979381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24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63" name="Google Shape;63;p24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grpSp>
          <p:nvGrpSpPr>
            <p:cNvPr id="64" name="Google Shape;64;p24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65" name="Google Shape;65;p24"/>
              <p:cNvSpPr/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cxnSp>
            <p:nvCxnSpPr>
              <p:cNvPr id="66" name="Google Shape;66;p24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67" name="Google Shape;67;p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rgbClr val="C9D1D5"/>
              </a:solidFill>
              <a:ln w="9525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</p:grpSp>
      </p:grpSp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body" idx="1"/>
          </p:nvPr>
        </p:nvSpPr>
        <p:spPr>
          <a:xfrm>
            <a:off x="1200148" y="2147889"/>
            <a:ext cx="4754880" cy="392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2"/>
          </p:nvPr>
        </p:nvSpPr>
        <p:spPr>
          <a:xfrm>
            <a:off x="6197599" y="2147889"/>
            <a:ext cx="4754880" cy="392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25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76" name="Google Shape;76;p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77" name="Google Shape;77;p25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63500" sx="101000" sy="101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grpSp>
            <p:nvGrpSpPr>
              <p:cNvPr id="78" name="Google Shape;78;p25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79" name="Google Shape;79;p25"/>
                <p:cNvSpPr/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Lustria"/>
                    <a:ea typeface="Lustria"/>
                    <a:cs typeface="Lustria"/>
                    <a:sym typeface="Lustria"/>
                  </a:endParaRPr>
                </a:p>
              </p:txBody>
            </p:sp>
            <p:cxnSp>
              <p:nvCxnSpPr>
                <p:cNvPr id="80" name="Google Shape;80;p25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81" name="Google Shape;81;p25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rgbClr val="C9D1D5"/>
                </a:solidFill>
                <a:ln w="9525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Lustria"/>
                    <a:ea typeface="Lustria"/>
                    <a:cs typeface="Lustria"/>
                    <a:sym typeface="Lustria"/>
                  </a:endParaRPr>
                </a:p>
              </p:txBody>
            </p:sp>
          </p:grpSp>
        </p:grpSp>
        <p:cxnSp>
          <p:nvCxnSpPr>
            <p:cNvPr id="82" name="Google Shape;82;p25"/>
            <p:cNvCxnSpPr/>
            <p:nvPr/>
          </p:nvCxnSpPr>
          <p:spPr>
            <a:xfrm rot="-5400000" flipH="1">
              <a:off x="2217480" y="4026438"/>
              <a:ext cx="4711326" cy="2286"/>
            </a:xfrm>
            <a:prstGeom prst="straightConnector1">
              <a:avLst/>
            </a:prstGeom>
            <a:noFill/>
            <a:ln w="12700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Lustr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body" idx="1"/>
          </p:nvPr>
        </p:nvSpPr>
        <p:spPr>
          <a:xfrm>
            <a:off x="843068" y="1708991"/>
            <a:ext cx="4754880" cy="832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body" idx="2"/>
          </p:nvPr>
        </p:nvSpPr>
        <p:spPr>
          <a:xfrm>
            <a:off x="843068" y="2590801"/>
            <a:ext cx="4754880" cy="348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6" name="Google Shape;86;p25"/>
          <p:cNvSpPr txBox="1">
            <a:spLocks noGrp="1"/>
          </p:cNvSpPr>
          <p:nvPr>
            <p:ph type="body" idx="3"/>
          </p:nvPr>
        </p:nvSpPr>
        <p:spPr>
          <a:xfrm>
            <a:off x="6594052" y="1708991"/>
            <a:ext cx="4754880" cy="832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p25"/>
          <p:cNvSpPr txBox="1">
            <a:spLocks noGrp="1"/>
          </p:cNvSpPr>
          <p:nvPr>
            <p:ph type="body" idx="4"/>
          </p:nvPr>
        </p:nvSpPr>
        <p:spPr>
          <a:xfrm>
            <a:off x="6594052" y="2590801"/>
            <a:ext cx="4754880" cy="348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5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26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93" name="Google Shape;93;p26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grpSp>
          <p:nvGrpSpPr>
            <p:cNvPr id="94" name="Google Shape;94;p26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95" name="Google Shape;95;p26"/>
              <p:cNvSpPr/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cxnSp>
            <p:nvCxnSpPr>
              <p:cNvPr id="96" name="Google Shape;96;p2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97" name="Google Shape;97;p2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rgbClr val="C9D1D5"/>
              </a:solidFill>
              <a:ln w="9525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</p:grpSp>
      </p:grpSp>
      <p:sp>
        <p:nvSpPr>
          <p:cNvPr id="98" name="Google Shape;98;p26"/>
          <p:cNvSpPr txBox="1"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6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6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27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104" name="Google Shape;104;p27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grpSp>
          <p:nvGrpSpPr>
            <p:cNvPr id="105" name="Google Shape;105;p27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06" name="Google Shape;106;p27"/>
              <p:cNvSpPr/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cxnSp>
            <p:nvCxnSpPr>
              <p:cNvPr id="107" name="Google Shape;107;p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108" name="Google Shape;108;p27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28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13" name="Google Shape;113;p28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14" name="Google Shape;114;p2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63500" sx="101000" sy="101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grpSp>
            <p:nvGrpSpPr>
              <p:cNvPr id="115" name="Google Shape;115;p28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16" name="Google Shape;116;p28"/>
                <p:cNvSpPr/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Lustria"/>
                    <a:ea typeface="Lustria"/>
                    <a:cs typeface="Lustria"/>
                    <a:sym typeface="Lustria"/>
                  </a:endParaRPr>
                </a:p>
              </p:txBody>
            </p:sp>
            <p:cxnSp>
              <p:nvCxnSpPr>
                <p:cNvPr id="117" name="Google Shape;117;p2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18" name="Google Shape;118;p28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rgbClr val="C9D1D5"/>
            </a:solidFill>
            <a:ln w="9525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</p:grpSp>
      <p:sp>
        <p:nvSpPr>
          <p:cNvPr id="119" name="Google Shape;119;p28"/>
          <p:cNvSpPr txBox="1">
            <a:spLocks noGrp="1"/>
          </p:cNvSpPr>
          <p:nvPr>
            <p:ph type="title"/>
          </p:nvPr>
        </p:nvSpPr>
        <p:spPr>
          <a:xfrm>
            <a:off x="706967" y="1169892"/>
            <a:ext cx="401108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Lustria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body" idx="1"/>
          </p:nvPr>
        </p:nvSpPr>
        <p:spPr>
          <a:xfrm>
            <a:off x="5771092" y="609601"/>
            <a:ext cx="5486400" cy="546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  <a:defRPr sz="2200"/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body" idx="2"/>
          </p:nvPr>
        </p:nvSpPr>
        <p:spPr>
          <a:xfrm>
            <a:off x="706967" y="2147889"/>
            <a:ext cx="4011084" cy="326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, image et légende">
  <p:cSld name="Contenu, image et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29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27" name="Google Shape;127;p29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128" name="Google Shape;128;p29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129" name="Google Shape;129;p29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  <a:effectLst>
                  <a:outerShdw blurRad="63500" sx="101000" sy="101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Lustria"/>
                    <a:ea typeface="Lustria"/>
                    <a:cs typeface="Lustria"/>
                    <a:sym typeface="Lustria"/>
                  </a:endParaRPr>
                </a:p>
              </p:txBody>
            </p:sp>
            <p:grpSp>
              <p:nvGrpSpPr>
                <p:cNvPr id="130" name="Google Shape;130;p29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131" name="Google Shape;131;p29"/>
                  <p:cNvSpPr/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 cap="flat" cmpd="sng">
                    <a:solidFill>
                      <a:srgbClr val="C6C5BC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Lustria"/>
                      <a:ea typeface="Lustria"/>
                      <a:cs typeface="Lustria"/>
                      <a:sym typeface="Lustria"/>
                    </a:endParaRPr>
                  </a:p>
                </p:txBody>
              </p:sp>
              <p:cxnSp>
                <p:nvCxnSpPr>
                  <p:cNvPr id="132" name="Google Shape;132;p29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straightConnector1">
                    <a:avLst/>
                  </a:prstGeom>
                  <a:noFill/>
                  <a:ln w="12700" cap="flat" cmpd="sng">
                    <a:solidFill>
                      <a:srgbClr val="C6C5BC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  <p:sp>
            <p:nvSpPr>
              <p:cNvPr id="133" name="Google Shape;133;p29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rgbClr val="C9D1D5"/>
              </a:solidFill>
              <a:ln w="9525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</p:grpSp>
        <p:sp>
          <p:nvSpPr>
            <p:cNvPr id="134" name="Google Shape;134;p29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rgbClr val="C9D1D5"/>
            </a:solidFill>
            <a:ln w="9525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</p:grpSp>
      <p:sp>
        <p:nvSpPr>
          <p:cNvPr id="135" name="Google Shape;135;p29"/>
          <p:cNvSpPr txBox="1">
            <a:spLocks noGrp="1"/>
          </p:cNvSpPr>
          <p:nvPr>
            <p:ph type="title"/>
          </p:nvPr>
        </p:nvSpPr>
        <p:spPr>
          <a:xfrm>
            <a:off x="706967" y="1694329"/>
            <a:ext cx="401108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Lustria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1"/>
          </p:nvPr>
        </p:nvSpPr>
        <p:spPr>
          <a:xfrm>
            <a:off x="5771092" y="609601"/>
            <a:ext cx="5486400" cy="546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  <a:defRPr sz="2200"/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body" idx="2"/>
          </p:nvPr>
        </p:nvSpPr>
        <p:spPr>
          <a:xfrm>
            <a:off x="706967" y="2672323"/>
            <a:ext cx="4011084" cy="340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9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1" name="Google Shape;141;p29"/>
          <p:cNvSpPr>
            <a:spLocks noGrp="1"/>
          </p:cNvSpPr>
          <p:nvPr>
            <p:ph type="pic" idx="3"/>
          </p:nvPr>
        </p:nvSpPr>
        <p:spPr>
          <a:xfrm>
            <a:off x="470523" y="310123"/>
            <a:ext cx="4531783" cy="12049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30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44" name="Google Shape;144;p30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45" name="Google Shape;145;p30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63500" sx="101000" sy="101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grpSp>
            <p:nvGrpSpPr>
              <p:cNvPr id="146" name="Google Shape;146;p3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47" name="Google Shape;147;p30"/>
                <p:cNvSpPr/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Lustria"/>
                    <a:ea typeface="Lustria"/>
                    <a:cs typeface="Lustria"/>
                    <a:sym typeface="Lustria"/>
                  </a:endParaRPr>
                </a:p>
              </p:txBody>
            </p:sp>
            <p:cxnSp>
              <p:nvCxnSpPr>
                <p:cNvPr id="148" name="Google Shape;148;p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49" name="Google Shape;149;p30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rgbClr val="C9D1D5"/>
            </a:solidFill>
            <a:ln w="9525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</p:grpSp>
      <p:sp>
        <p:nvSpPr>
          <p:cNvPr id="150" name="Google Shape;150;p30"/>
          <p:cNvSpPr txBox="1">
            <a:spLocks noGrp="1"/>
          </p:cNvSpPr>
          <p:nvPr>
            <p:ph type="title"/>
          </p:nvPr>
        </p:nvSpPr>
        <p:spPr>
          <a:xfrm>
            <a:off x="707136" y="1691640"/>
            <a:ext cx="401116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Lustria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0"/>
          <p:cNvSpPr>
            <a:spLocks noGrp="1"/>
          </p:cNvSpPr>
          <p:nvPr>
            <p:ph type="pic" idx="2"/>
          </p:nvPr>
        </p:nvSpPr>
        <p:spPr>
          <a:xfrm>
            <a:off x="5784745" y="612775"/>
            <a:ext cx="5486400" cy="5468112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0"/>
          <p:cNvSpPr txBox="1">
            <a:spLocks noGrp="1"/>
          </p:cNvSpPr>
          <p:nvPr>
            <p:ph type="body" idx="1"/>
          </p:nvPr>
        </p:nvSpPr>
        <p:spPr>
          <a:xfrm>
            <a:off x="707136" y="2670048"/>
            <a:ext cx="4011168" cy="340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3" name="Google Shape;153;p30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0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u-dessus de légende">
  <p:cSld name="Image au-dessus de légen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31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58" name="Google Shape;158;p31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9" name="Google Shape;159;p31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63500" sx="101000" sy="101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grpSp>
            <p:nvGrpSpPr>
              <p:cNvPr id="160" name="Google Shape;160;p31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61" name="Google Shape;161;p31"/>
                <p:cNvSpPr/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Lustria"/>
                    <a:ea typeface="Lustria"/>
                    <a:cs typeface="Lustria"/>
                    <a:sym typeface="Lustria"/>
                  </a:endParaRPr>
                </a:p>
              </p:txBody>
            </p:sp>
            <p:cxnSp>
              <p:nvCxnSpPr>
                <p:cNvPr id="162" name="Google Shape;162;p31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63" name="Google Shape;163;p31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rgbClr val="C9D1D5"/>
            </a:solidFill>
            <a:ln w="9525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</p:grpSp>
      <p:sp>
        <p:nvSpPr>
          <p:cNvPr id="164" name="Google Shape;164;p31"/>
          <p:cNvSpPr txBox="1">
            <a:spLocks noGrp="1"/>
          </p:cNvSpPr>
          <p:nvPr>
            <p:ph type="title"/>
          </p:nvPr>
        </p:nvSpPr>
        <p:spPr>
          <a:xfrm>
            <a:off x="707136" y="4287820"/>
            <a:ext cx="10695969" cy="916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Lustria"/>
              <a:buNone/>
              <a:defRPr sz="36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1"/>
          <p:cNvSpPr>
            <a:spLocks noGrp="1"/>
          </p:cNvSpPr>
          <p:nvPr>
            <p:ph type="pic" idx="2"/>
          </p:nvPr>
        </p:nvSpPr>
        <p:spPr>
          <a:xfrm>
            <a:off x="475129" y="331694"/>
            <a:ext cx="11228832" cy="3783106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31"/>
          <p:cNvSpPr txBox="1">
            <a:spLocks noGrp="1"/>
          </p:cNvSpPr>
          <p:nvPr>
            <p:ph type="body" idx="1"/>
          </p:nvPr>
        </p:nvSpPr>
        <p:spPr>
          <a:xfrm>
            <a:off x="707136" y="5271248"/>
            <a:ext cx="10695969" cy="1013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1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1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32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172" name="Google Shape;172;p3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63500" sx="101000" sy="101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  <p:grpSp>
          <p:nvGrpSpPr>
            <p:cNvPr id="173" name="Google Shape;173;p32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74" name="Google Shape;174;p32"/>
              <p:cNvSpPr/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cxnSp>
            <p:nvCxnSpPr>
              <p:cNvPr id="175" name="Google Shape;175;p32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straightConnector1">
                <a:avLst/>
              </a:prstGeom>
              <a:noFill/>
              <a:ln w="12700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76" name="Google Shape;176;p32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rgbClr val="C9D1D5"/>
              </a:solidFill>
              <a:ln w="9525" cap="flat" cmpd="sng">
                <a:solidFill>
                  <a:srgbClr val="C6C5B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</p:grpSp>
      </p:grpSp>
      <p:sp>
        <p:nvSpPr>
          <p:cNvPr id="177" name="Google Shape;177;p32"/>
          <p:cNvSpPr txBox="1"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2"/>
          <p:cNvSpPr txBox="1">
            <a:spLocks noGrp="1"/>
          </p:cNvSpPr>
          <p:nvPr>
            <p:ph type="body" idx="1"/>
          </p:nvPr>
        </p:nvSpPr>
        <p:spPr>
          <a:xfrm rot="5400000">
            <a:off x="4131099" y="-797347"/>
            <a:ext cx="3931920" cy="9793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32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2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2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33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84" name="Google Shape;184;p3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5" name="Google Shape;185;p33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63500" sx="101000" sy="101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Lustria"/>
                  <a:ea typeface="Lustria"/>
                  <a:cs typeface="Lustria"/>
                  <a:sym typeface="Lustria"/>
                </a:endParaRPr>
              </a:p>
            </p:txBody>
          </p:sp>
          <p:grpSp>
            <p:nvGrpSpPr>
              <p:cNvPr id="186" name="Google Shape;186;p33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87" name="Google Shape;187;p33"/>
                <p:cNvSpPr/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Lustria"/>
                    <a:ea typeface="Lustria"/>
                    <a:cs typeface="Lustria"/>
                    <a:sym typeface="Lustria"/>
                  </a:endParaRPr>
                </a:p>
              </p:txBody>
            </p:sp>
            <p:cxnSp>
              <p:nvCxnSpPr>
                <p:cNvPr id="188" name="Google Shape;188;p33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C6C5B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89" name="Google Shape;189;p33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rgbClr val="C9D1D5"/>
            </a:solidFill>
            <a:ln w="9525" cap="flat" cmpd="sng">
              <a:solidFill>
                <a:srgbClr val="C6C5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endParaRPr>
            </a:p>
          </p:txBody>
        </p:sp>
      </p:grpSp>
      <p:sp>
        <p:nvSpPr>
          <p:cNvPr id="190" name="Google Shape;190;p33"/>
          <p:cNvSpPr txBox="1">
            <a:spLocks noGrp="1"/>
          </p:cNvSpPr>
          <p:nvPr>
            <p:ph type="title"/>
          </p:nvPr>
        </p:nvSpPr>
        <p:spPr>
          <a:xfrm rot="5400000">
            <a:off x="8041200" y="2423600"/>
            <a:ext cx="5516563" cy="1888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Lustria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3"/>
          <p:cNvSpPr txBox="1">
            <a:spLocks noGrp="1"/>
          </p:cNvSpPr>
          <p:nvPr>
            <p:ph type="body" idx="1"/>
          </p:nvPr>
        </p:nvSpPr>
        <p:spPr>
          <a:xfrm rot="5400000">
            <a:off x="2199200" y="-818636"/>
            <a:ext cx="5516563" cy="8373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3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3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3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Lustria"/>
              <a:buNone/>
              <a:defRPr sz="48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1200150" y="2133601"/>
            <a:ext cx="9793817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0BBBF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0BBB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0BBB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0BBB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Courgette"/>
                <a:ea typeface="Courgette"/>
                <a:cs typeface="Courgette"/>
                <a:sym typeface="Courgett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Courgette"/>
                <a:ea typeface="Courgette"/>
                <a:cs typeface="Courgette"/>
                <a:sym typeface="Courgett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B0BBB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"/>
          <p:cNvSpPr txBox="1">
            <a:spLocks noGrp="1"/>
          </p:cNvSpPr>
          <p:nvPr>
            <p:ph type="ctrTitle"/>
          </p:nvPr>
        </p:nvSpPr>
        <p:spPr>
          <a:xfrm>
            <a:off x="756357" y="745068"/>
            <a:ext cx="10634132" cy="222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Lustria"/>
              <a:buNone/>
            </a:pPr>
            <a:r>
              <a:rPr lang="fr-FR" sz="3600" dirty="0"/>
              <a:t>CHSCS#3</a:t>
            </a:r>
            <a:br>
              <a:rPr lang="fr-FR" sz="3600" dirty="0"/>
            </a:br>
            <a:r>
              <a:rPr lang="fr-FR" sz="2800" dirty="0"/>
              <a:t>LA COMMISSION HYGIENE ET SECURITE DE LA COMMUNAUTE SCOLAIRE </a:t>
            </a:r>
            <a:br>
              <a:rPr lang="fr-FR" sz="3600" dirty="0"/>
            </a:br>
            <a:r>
              <a:rPr lang="fr-FR" sz="3600" dirty="0"/>
              <a:t>25/04/2024 Début à : 15h30</a:t>
            </a:r>
            <a:endParaRPr sz="3600" dirty="0"/>
          </a:p>
        </p:txBody>
      </p:sp>
      <p:pic>
        <p:nvPicPr>
          <p:cNvPr id="201" name="Google Shape;2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0495" y="3302502"/>
            <a:ext cx="1697999" cy="1727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" descr="Capture d’écran 2018-08-01 à 14.54.3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6889" y="3731981"/>
            <a:ext cx="1860379" cy="998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D33307-FE62-B1E4-B07E-D0E66A0F2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7785" y="3272910"/>
            <a:ext cx="2451371" cy="17611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"/>
          <p:cNvSpPr txBox="1"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Lustria"/>
              <a:buNone/>
            </a:pPr>
            <a:r>
              <a:rPr lang="fr-FR" dirty="0"/>
              <a:t>Ordre du jour</a:t>
            </a:r>
            <a:endParaRPr dirty="0"/>
          </a:p>
        </p:txBody>
      </p:sp>
      <p:sp>
        <p:nvSpPr>
          <p:cNvPr id="216" name="Google Shape;216;p2"/>
          <p:cNvSpPr txBox="1">
            <a:spLocks noGrp="1"/>
          </p:cNvSpPr>
          <p:nvPr>
            <p:ph type="body" idx="1"/>
          </p:nvPr>
        </p:nvSpPr>
        <p:spPr>
          <a:xfrm>
            <a:off x="420140" y="1584008"/>
            <a:ext cx="10366438" cy="5190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4000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AutoNum type="romanUcPeriod"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Point sur la communication de crise</a:t>
            </a:r>
          </a:p>
          <a:p>
            <a:pPr marL="11430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II. Procédure de confinement</a:t>
            </a:r>
          </a:p>
          <a:p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Procédure de confinement du PPMS et mise en œuvre le 19 avril</a:t>
            </a:r>
          </a:p>
          <a:p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Pistes d’amélioration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None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III. Questions des parents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8EC02-9F35-5834-3EC6-8A312258F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1.Communication de crise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7A1D4B-851F-D030-D687-AF8C8865D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70" y="2066306"/>
            <a:ext cx="10305198" cy="3999215"/>
          </a:xfrm>
        </p:spPr>
        <p:txBody>
          <a:bodyPr/>
          <a:lstStyle/>
          <a:p>
            <a:r>
              <a:rPr lang="fr-FR" dirty="0"/>
              <a:t>Ne peut se faire lors de la première phase de la crise </a:t>
            </a:r>
          </a:p>
          <a:p>
            <a:r>
              <a:rPr lang="fr-FR" dirty="0"/>
              <a:t>Tous les éléments doivent être vérifiés et réfléchis pour éviter  d’affoler davantage la communauté</a:t>
            </a:r>
          </a:p>
          <a:p>
            <a:r>
              <a:rPr lang="fr-FR" dirty="0"/>
              <a:t>Doit être validée par le poste diplomatique et le président du conseil de gestion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62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56E0F-2777-2389-9CDF-AAD346AFA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73" y="282919"/>
            <a:ext cx="11519186" cy="278976"/>
          </a:xfrm>
        </p:spPr>
        <p:txBody>
          <a:bodyPr>
            <a:normAutofit fontScale="90000"/>
          </a:bodyPr>
          <a:lstStyle/>
          <a:p>
            <a:br>
              <a:rPr lang="fr-F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1800" b="1" i="0" u="none" strike="noStrike" cap="small" dirty="0">
                <a:solidFill>
                  <a:srgbClr val="000000"/>
                </a:solidFill>
                <a:latin typeface="Arial" panose="020B0604020202020204" pitchFamily="34" charset="0"/>
              </a:rPr>
              <a:t>II. Procédure de confinement </a:t>
            </a:r>
            <a:r>
              <a:rPr lang="fr-FR" sz="1800" b="1" cap="small" dirty="0">
                <a:solidFill>
                  <a:srgbClr val="000000"/>
                </a:solidFill>
                <a:latin typeface="Arial" panose="020B0604020202020204" pitchFamily="34" charset="0"/>
              </a:rPr>
              <a:t>du PPMS 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et application au 19 avril</a:t>
            </a:r>
            <a:endParaRPr lang="fr-FR" dirty="0"/>
          </a:p>
        </p:txBody>
      </p:sp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E399E861-EBA0-9053-AB89-96C189424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362045"/>
              </p:ext>
            </p:extLst>
          </p:nvPr>
        </p:nvGraphicFramePr>
        <p:xfrm>
          <a:off x="336408" y="734416"/>
          <a:ext cx="11519186" cy="5949766"/>
        </p:xfrm>
        <a:graphic>
          <a:graphicData uri="http://schemas.openxmlformats.org/drawingml/2006/table">
            <a:tbl>
              <a:tblPr firstRow="1" bandRow="1">
                <a:tableStyleId>{08E8B3E2-2E32-43DB-89A1-5471D76EAF08}</a:tableStyleId>
              </a:tblPr>
              <a:tblGrid>
                <a:gridCol w="4328790">
                  <a:extLst>
                    <a:ext uri="{9D8B030D-6E8A-4147-A177-3AD203B41FA5}">
                      <a16:colId xmlns:a16="http://schemas.microsoft.com/office/drawing/2014/main" val="3949678436"/>
                    </a:ext>
                  </a:extLst>
                </a:gridCol>
                <a:gridCol w="2446802">
                  <a:extLst>
                    <a:ext uri="{9D8B030D-6E8A-4147-A177-3AD203B41FA5}">
                      <a16:colId xmlns:a16="http://schemas.microsoft.com/office/drawing/2014/main" val="3503386472"/>
                    </a:ext>
                  </a:extLst>
                </a:gridCol>
                <a:gridCol w="4743594">
                  <a:extLst>
                    <a:ext uri="{9D8B030D-6E8A-4147-A177-3AD203B41FA5}">
                      <a16:colId xmlns:a16="http://schemas.microsoft.com/office/drawing/2014/main" val="1940104971"/>
                    </a:ext>
                  </a:extLst>
                </a:gridCol>
              </a:tblGrid>
              <a:tr h="292579">
                <a:tc>
                  <a:txBody>
                    <a:bodyPr/>
                    <a:lstStyle/>
                    <a:p>
                      <a:r>
                        <a:rPr lang="fr-FR" dirty="0"/>
                        <a:t>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Détails du 19 avril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390067"/>
                  </a:ext>
                </a:extLst>
              </a:tr>
              <a:tr h="1931019">
                <a:tc>
                  <a:txBody>
                    <a:bodyPr/>
                    <a:lstStyle/>
                    <a:p>
                      <a:endParaRPr lang="fr-FR" sz="1400" b="0" i="0" u="none" strike="noStrike" cap="none" baseline="0" dirty="0">
                        <a:solidFill>
                          <a:schemeClr val="dk1"/>
                        </a:solidFill>
                        <a:latin typeface="Calisto MT"/>
                        <a:ea typeface="Calisto MT"/>
                        <a:cs typeface="Calisto MT"/>
                        <a:sym typeface="Arial"/>
                      </a:endParaRPr>
                    </a:p>
                    <a:p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Déclencher l’alerte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, activer le PPMS. </a:t>
                      </a:r>
                    </a:p>
                    <a:p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S’assurer de la mise en place 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des différents postes. Établir une </a:t>
                      </a:r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liaison avec les autorités 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et transmettre aux personnels leurs directives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Cheffe d’établissement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indent="0">
                        <a:buNone/>
                      </a:pPr>
                      <a:r>
                        <a:rPr lang="fr-FR" sz="1400" dirty="0"/>
                        <a:t>15h10: Périscolaire, gymnase, 3 adultes ressentent picotement gorge + odeur forte</a:t>
                      </a:r>
                    </a:p>
                    <a:p>
                      <a:pPr marL="114300" indent="0">
                        <a:buNone/>
                      </a:pPr>
                      <a:r>
                        <a:rPr lang="fr-FR" sz="1400" dirty="0"/>
                        <a:t>15h15 : information Principale</a:t>
                      </a:r>
                    </a:p>
                    <a:p>
                      <a:pPr marL="114300" indent="0">
                        <a:buNone/>
                      </a:pPr>
                      <a:r>
                        <a:rPr lang="fr-FR" dirty="0"/>
                        <a:t>15h20 : alerté déclenchée par la cheffe d’établissement (en direct + alarme). </a:t>
                      </a:r>
                    </a:p>
                    <a:p>
                      <a:pPr marL="114300" indent="0">
                        <a:buNone/>
                      </a:pPr>
                      <a:r>
                        <a:rPr lang="fr-FR" dirty="0"/>
                        <a:t>Directives données CPE et DAF</a:t>
                      </a:r>
                    </a:p>
                    <a:p>
                      <a:pPr marL="114300" indent="0">
                        <a:buNone/>
                      </a:pPr>
                      <a:r>
                        <a:rPr lang="fr-FR" dirty="0"/>
                        <a:t>CPE : confinement bâtiment élémentaire et secondaire</a:t>
                      </a:r>
                    </a:p>
                    <a:p>
                      <a:pPr marL="114300" indent="0">
                        <a:buNone/>
                      </a:pPr>
                      <a:r>
                        <a:rPr lang="fr-FR" dirty="0"/>
                        <a:t>DAF : Appel Police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989042"/>
                  </a:ext>
                </a:extLst>
              </a:tr>
              <a:tr h="906994">
                <a:tc>
                  <a:txBody>
                    <a:bodyPr/>
                    <a:lstStyle/>
                    <a:p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Veiller au bon déroulement 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des opérations de regroupement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Cheffe d’établissement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Cheffe d’établissement vérifie évacuation gymnase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Déconfinement vers 15h30 car Police ne constate rien.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028721"/>
                  </a:ext>
                </a:extLst>
              </a:tr>
              <a:tr h="307593">
                <a:tc>
                  <a:txBody>
                    <a:bodyPr/>
                    <a:lstStyle/>
                    <a:p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Contrôler les accès 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de l’établissement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Pas de contrôle spécifique.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642917"/>
                  </a:ext>
                </a:extLst>
              </a:tr>
              <a:tr h="497384">
                <a:tc>
                  <a:txBody>
                    <a:bodyPr/>
                    <a:lstStyle/>
                    <a:p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Couper les circuits 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(gaz, ventilation, chauffage, électricité si nécessaire)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Chef de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Pas nécessaire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148828"/>
                  </a:ext>
                </a:extLst>
              </a:tr>
              <a:tr h="724332">
                <a:tc>
                  <a:txBody>
                    <a:bodyPr/>
                    <a:lstStyle/>
                    <a:p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S’assurer que tout le monde est en sûreté en particulier </a:t>
                      </a:r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les publics spécifiques 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: handicapés et élèves faisant l’objet d’un PAI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Infirmière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Infirmière a vérifié l’état de santé des enfants dans la salle de motricité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61267"/>
                  </a:ext>
                </a:extLst>
              </a:tr>
              <a:tr h="515963">
                <a:tc>
                  <a:txBody>
                    <a:bodyPr/>
                    <a:lstStyle/>
                    <a:p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Gérer les </a:t>
                      </a:r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communications téléphoniques </a:t>
                      </a:r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(secours, familles, médias)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Cheffe d’établissement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Déléguée à la DAF (Absence Assistante administrative et assistante direction)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601532"/>
                  </a:ext>
                </a:extLst>
              </a:tr>
              <a:tr h="702189">
                <a:tc>
                  <a:txBody>
                    <a:bodyPr/>
                    <a:lstStyle/>
                    <a:p>
                      <a:r>
                        <a:rPr lang="fr-FR" sz="1400" b="0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Assurer l’encadrement des élèves, le pointage des absents, la gestion de l’attente, le signalement des incidents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cap="none" baseline="0" dirty="0">
                          <a:solidFill>
                            <a:schemeClr val="dk1"/>
                          </a:solidFill>
                          <a:latin typeface="Calisto MT"/>
                          <a:ea typeface="Calisto MT"/>
                          <a:cs typeface="Calisto MT"/>
                          <a:sym typeface="Arial"/>
                        </a:rPr>
                        <a:t>Chef de zone 1 , chef de zone 2, Chef de zone 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Pas de chef de zone car confinement à l’intérieur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599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16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56E0F-2777-2389-9CDF-AAD346AFA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407" y="1027121"/>
            <a:ext cx="11519186" cy="190006"/>
          </a:xfrm>
        </p:spPr>
        <p:txBody>
          <a:bodyPr>
            <a:normAutofit fontScale="90000"/>
          </a:bodyPr>
          <a:lstStyle/>
          <a:p>
            <a:br>
              <a:rPr lang="fr-FR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1800" b="1" i="0" u="none" strike="noStrike" cap="small" dirty="0">
                <a:solidFill>
                  <a:srgbClr val="000000"/>
                </a:solidFill>
                <a:latin typeface="Arial" panose="020B0604020202020204" pitchFamily="34" charset="0"/>
              </a:rPr>
              <a:t>II. Procédure de confinement </a:t>
            </a:r>
            <a:r>
              <a:rPr lang="fr-FR" sz="1800" b="1" cap="small" dirty="0">
                <a:solidFill>
                  <a:srgbClr val="000000"/>
                </a:solidFill>
                <a:latin typeface="Arial" panose="020B0604020202020204" pitchFamily="34" charset="0"/>
              </a:rPr>
              <a:t>du PPMS 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et application au 19 avril, consignes confinement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F65D4F-9C99-3C4D-54AA-29FF99B0DD79}"/>
              </a:ext>
            </a:extLst>
          </p:cNvPr>
          <p:cNvSpPr txBox="1"/>
          <p:nvPr/>
        </p:nvSpPr>
        <p:spPr>
          <a:xfrm>
            <a:off x="336407" y="1429028"/>
            <a:ext cx="1151918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ermer fenêtres et portes. Ok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ermer les volets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si le local en est doté et que cela ne nécessite pas l'ouverture des fenêtres. 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topper ventilation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ou climatisation (VMC). 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éduire ou couper le chauffage.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Veiller à l’adaptation de la tenue vestimentaire des élèves (faire enlever les « vêtements chauds »). 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alfeutrer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 collant du 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ruban adhésif </a:t>
            </a:r>
            <a:r>
              <a:rPr lang="fr-FR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sur les barrettes d’aération des fenêtres, </a:t>
            </a:r>
            <a:r>
              <a:rPr lang="fr-FR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autour des huisseries si celles-ci laissent passer l’air, </a:t>
            </a:r>
            <a:r>
              <a:rPr lang="fr-FR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sur les grilles de ventilation, </a:t>
            </a:r>
            <a:r>
              <a:rPr lang="fr-FR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autour des portes coupe-feu servant de limite de zone dans les couloirs… et en plaçant si besoin 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des serpillières ou linges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(si possible mouillés) en bas des portes. 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Faire participer les élèves en fonction de leur âge 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 protéger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si nécessaire 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des effets irritants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du gaz en respirant à travers un linge mouillé. </a:t>
            </a:r>
            <a:r>
              <a:rPr lang="fr-FR" sz="1400" b="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</a:rPr>
              <a:t>Utilisation de masques ou tissus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incer la peau et les yeux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 cas de picotements. 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viter toute flamme ou source d'étincelles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; ne pas fumer ; faire éteindre les téléphones mobiles, les ordinateurs et autres appareils électriques… 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réserver l’atmosphère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des lieux de Mise à l’abri : ne pas se servir d'objets dégageant une odeur forte et désagréable (feutres…).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62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CF3011C-4B16-AF88-81DC-2C169BEC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828" y="244158"/>
            <a:ext cx="11348343" cy="1339850"/>
          </a:xfrm>
        </p:spPr>
        <p:txBody>
          <a:bodyPr>
            <a:normAutofit/>
          </a:bodyPr>
          <a:lstStyle/>
          <a:p>
            <a:r>
              <a:rPr lang="fr-FR" sz="3200" i="0" u="none" strike="noStrike" cap="small" dirty="0">
                <a:solidFill>
                  <a:srgbClr val="000000"/>
                </a:solidFill>
                <a:latin typeface="+mn-lt"/>
              </a:rPr>
              <a:t>II. Procédure de confinement : c</a:t>
            </a:r>
            <a:r>
              <a:rPr lang="fr-FR" sz="3200" dirty="0">
                <a:latin typeface="+mn-lt"/>
              </a:rPr>
              <a:t>onsignes déconfinement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C02A71-0613-EDC5-CFAC-9178399CD28C}"/>
              </a:ext>
            </a:extLst>
          </p:cNvPr>
          <p:cNvSpPr txBox="1"/>
          <p:nvPr/>
        </p:nvSpPr>
        <p:spPr>
          <a:xfrm>
            <a:off x="421827" y="2074783"/>
            <a:ext cx="113483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Il est interdit de retourner dans les classes non confinées tant qu’elles n’ont pas été ventilées, et 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d’emprunter des itinéraires qui n’ont pas été confinés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pour regagner l’extérieur (risque de présence résiduelle de gaz dangereux). </a:t>
            </a:r>
          </a:p>
          <a:p>
            <a:r>
              <a:rPr lang="fr-FR" dirty="0">
                <a:latin typeface="Arial" panose="020B0604020202020204" pitchFamily="34" charset="0"/>
              </a:rPr>
              <a:t>Il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faut : 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rivilégier la communication directe progressive (zone par zone)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éviter les signaux de fin d’alerte généraux ; 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</a:rPr>
              <a:t>Récupération des élèves de l’élémentaire à 15h30 et secondaire à 16h</a:t>
            </a:r>
            <a:endParaRPr lang="fr-FR" sz="1400" b="0" i="0" u="none" strike="noStrike" baseline="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etenir les élèves pendant 10 à 15 minutes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dans les lieux de confinement, 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fenêtres ouvertes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(courant d’air). Ce moment peut être utilisé pour répondre aux questions des élèves afin d’évacuer le stress lié au confinement ; </a:t>
            </a:r>
            <a:r>
              <a:rPr lang="fr-FR" sz="1400" b="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</a:rPr>
              <a:t>non pertinent pour la situation</a:t>
            </a:r>
            <a:endParaRPr lang="fr-FR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ssurer la ventilation sur l’ensemble de l’itinéraire d’évacuation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 ouvrant portes et fenêtres. Pour cela le responsable de la zone de confinement ou à sa demande tout autre membre du personnel, protège ses voies aériennes par des linges humides ; </a:t>
            </a:r>
            <a:r>
              <a:rPr lang="fr-FR" sz="1400" b="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</a:rPr>
              <a:t>non pertinent pour la situation</a:t>
            </a:r>
          </a:p>
          <a:p>
            <a:r>
              <a:rPr lang="fr-FR" sz="3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egrouper les élèves à l’extérieur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sous surveillance des différents responsables et procéder à un nouvel appel. </a:t>
            </a:r>
            <a:r>
              <a:rPr lang="fr-FR" sz="1400" b="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</a:rPr>
              <a:t>Non fait car sortie générale des élèves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721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CF3011C-4B16-AF88-81DC-2C169BEC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828" y="244158"/>
            <a:ext cx="11348343" cy="1339850"/>
          </a:xfrm>
        </p:spPr>
        <p:txBody>
          <a:bodyPr>
            <a:normAutofit fontScale="90000"/>
          </a:bodyPr>
          <a:lstStyle/>
          <a:p>
            <a:r>
              <a:rPr lang="fr-FR" sz="3200" i="0" u="none" strike="noStrike" cap="small" dirty="0">
                <a:solidFill>
                  <a:srgbClr val="000000"/>
                </a:solidFill>
                <a:latin typeface="+mn-lt"/>
              </a:rPr>
              <a:t>II. Procédure de confinement : </a:t>
            </a:r>
            <a:br>
              <a:rPr lang="fr-FR" sz="3200" i="0" u="none" strike="noStrike" cap="small" dirty="0">
                <a:solidFill>
                  <a:srgbClr val="000000"/>
                </a:solidFill>
                <a:latin typeface="+mn-lt"/>
              </a:rPr>
            </a:br>
            <a:r>
              <a:rPr lang="fr-FR" sz="3200" b="1" dirty="0">
                <a:sym typeface="Calibri"/>
              </a:rPr>
              <a:t>Pistes d’amélioration</a:t>
            </a:r>
            <a:br>
              <a:rPr lang="fr-FR" sz="3200" b="1" dirty="0"/>
            </a:br>
            <a:endParaRPr lang="fr-FR" sz="3200" dirty="0">
              <a:latin typeface="+mn-lt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93A582-4E64-4F19-EC0D-FCCF36B6B471}"/>
              </a:ext>
            </a:extLst>
          </p:cNvPr>
          <p:cNvSpPr txBox="1"/>
          <p:nvPr/>
        </p:nvSpPr>
        <p:spPr>
          <a:xfrm>
            <a:off x="880498" y="1956130"/>
            <a:ext cx="1088967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En fonction du lieu où se trouve le gaz, de son émission continue ou pas, la mise en sécurité sera très différente</a:t>
            </a:r>
          </a:p>
          <a:p>
            <a:r>
              <a:rPr lang="fr-FR" sz="2000" dirty="0"/>
              <a:t>Remarque : En extérieur, le gaz monte et se disperse. </a:t>
            </a:r>
          </a:p>
          <a:p>
            <a:endParaRPr lang="fr-FR" sz="2000" dirty="0"/>
          </a:p>
          <a:p>
            <a:r>
              <a:rPr lang="fr-FR" sz="2000" u="sng" dirty="0"/>
              <a:t>Points d’amélioration : </a:t>
            </a:r>
          </a:p>
          <a:p>
            <a:r>
              <a:rPr lang="fr-FR" sz="2000" dirty="0"/>
              <a:t>Communiquer sur la conduite à tenir des parents et à rappeler en cas de période de risque</a:t>
            </a:r>
          </a:p>
          <a:p>
            <a:r>
              <a:rPr lang="fr-FR" sz="2000" dirty="0"/>
              <a:t>Stockage d’eau dans les classes</a:t>
            </a:r>
          </a:p>
          <a:p>
            <a:r>
              <a:rPr lang="fr-FR" sz="2000" dirty="0"/>
              <a:t>Proposition d’avoir un garde à l’entrée</a:t>
            </a:r>
          </a:p>
          <a:p>
            <a:r>
              <a:rPr lang="fr-FR" sz="2000" dirty="0"/>
              <a:t>Renforcement de la gestion des accès</a:t>
            </a:r>
          </a:p>
          <a:p>
            <a:r>
              <a:rPr lang="fr-FR" sz="2000" dirty="0"/>
              <a:t>Volume des hauts parleurs</a:t>
            </a:r>
          </a:p>
          <a:p>
            <a:r>
              <a:rPr lang="fr-FR" sz="2000" dirty="0"/>
              <a:t>Indiquer à la police de se garer sur le parking du personnel</a:t>
            </a:r>
          </a:p>
          <a:p>
            <a:r>
              <a:rPr lang="fr-FR" sz="2000" dirty="0"/>
              <a:t>Infirmière communique avec les parents des enfants à risques</a:t>
            </a:r>
          </a:p>
          <a:p>
            <a:r>
              <a:rPr lang="fr-FR" sz="2000" dirty="0"/>
              <a:t>Clarifier la levée d’alerte</a:t>
            </a:r>
          </a:p>
        </p:txBody>
      </p:sp>
    </p:spTree>
    <p:extLst>
      <p:ext uri="{BB962C8B-B14F-4D97-AF65-F5344CB8AC3E}">
        <p14:creationId xmlns:p14="http://schemas.microsoft.com/office/powerpoint/2010/main" val="345418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487FB-2A8C-CF0A-8E3A-40F13531A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err="1">
                <a:sym typeface="Calibri"/>
              </a:rPr>
              <a:t>III.Q</a:t>
            </a:r>
            <a:r>
              <a:rPr lang="fr-FR" sz="4800" b="1" dirty="0" err="1">
                <a:sym typeface="Calibri"/>
              </a:rPr>
              <a:t>uestions</a:t>
            </a:r>
            <a:r>
              <a:rPr lang="fr-FR" sz="4800" b="1" dirty="0">
                <a:sym typeface="Calibri"/>
              </a:rPr>
              <a:t> des parents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049E62-88C9-E29A-08F6-3D83FD95EF07}"/>
              </a:ext>
            </a:extLst>
          </p:cNvPr>
          <p:cNvSpPr txBox="1"/>
          <p:nvPr/>
        </p:nvSpPr>
        <p:spPr>
          <a:xfrm>
            <a:off x="603316" y="2064470"/>
            <a:ext cx="1039065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effectLst/>
                <a:latin typeface="+mn-lt"/>
                <a:ea typeface="Calibri" panose="020F0502020204030204" pitchFamily="34" charset="0"/>
              </a:rPr>
              <a:t>1.Quelles ont été les mesures préventives en amont depuis le début de ces incidents au sein de votre équipe éducative ? (Réunion avec le personnel -équipe administrative, enseignante et périscolaire-, sensibilisation à la situation, mise en place d’une cellule de gestion de la situation, définition des rôles en cas d’incidents …)</a:t>
            </a:r>
          </a:p>
          <a:p>
            <a:pPr algn="just"/>
            <a:r>
              <a:rPr lang="fr-FR" sz="18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Renforcement de la sécurité aux entrées de l’établissement</a:t>
            </a:r>
          </a:p>
          <a:p>
            <a:pPr algn="just"/>
            <a:r>
              <a:rPr lang="fr-FR" sz="180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</a:rPr>
              <a:t>Veille principale, ambassade, attaché maritime</a:t>
            </a:r>
          </a:p>
          <a:p>
            <a:pPr algn="just"/>
            <a:r>
              <a:rPr lang="fr-FR" sz="18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Liste élèves problèmes respiratoires communiquée à la vie scolaire et à l’entrée</a:t>
            </a:r>
            <a:endParaRPr lang="fr-FR" sz="1800" dirty="0">
              <a:solidFill>
                <a:srgbClr val="0070C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endParaRPr lang="fr-FR" sz="1800" dirty="0">
              <a:solidFill>
                <a:srgbClr val="0070C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effectLst/>
                <a:latin typeface="+mn-lt"/>
                <a:ea typeface="Calibri" panose="020F0502020204030204" pitchFamily="34" charset="0"/>
              </a:rPr>
              <a:t>2.      Quelles mesures ont été prises en amont pour informer les élèves de ces incidents au sein des écoles et d’un danger pour l’EFS ? (Mesures préventives et informatives ? si oui, auprès de quelles classes et personne en charge de le faire) </a:t>
            </a:r>
            <a:endParaRPr lang="fr-FR" sz="1800" dirty="0">
              <a:solidFill>
                <a:srgbClr val="0070C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</a:rPr>
              <a:t>Ce type de communication peut être anxiogène</a:t>
            </a:r>
            <a:endParaRPr lang="fr-FR" sz="1800" dirty="0"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effectLst/>
                <a:latin typeface="+mn-lt"/>
                <a:ea typeface="Calibri" panose="020F0502020204030204" pitchFamily="34" charset="0"/>
              </a:rPr>
              <a:t>3.      Quelle communication avez-vous mis en place pour rassurer les parents ?</a:t>
            </a:r>
          </a:p>
          <a:p>
            <a:pPr algn="just"/>
            <a:r>
              <a:rPr lang="fr-FR" sz="18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Messages du </a:t>
            </a:r>
            <a:r>
              <a:rPr lang="fr-FR" sz="180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</a:rPr>
              <a:t>16 avril 2024, 19 avril (2) et 22 avril 2024.</a:t>
            </a:r>
          </a:p>
          <a:p>
            <a:pPr algn="just"/>
            <a:endParaRPr lang="fr-FR" sz="1800" dirty="0"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12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487FB-2A8C-CF0A-8E3A-40F13531A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err="1">
                <a:sym typeface="Calibri"/>
              </a:rPr>
              <a:t>III.Q</a:t>
            </a:r>
            <a:r>
              <a:rPr lang="fr-FR" sz="4800" b="1" dirty="0" err="1">
                <a:sym typeface="Calibri"/>
              </a:rPr>
              <a:t>uestions</a:t>
            </a:r>
            <a:r>
              <a:rPr lang="fr-FR" sz="4800" b="1" dirty="0">
                <a:sym typeface="Calibri"/>
              </a:rPr>
              <a:t> des parents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049E62-88C9-E29A-08F6-3D83FD95EF07}"/>
              </a:ext>
            </a:extLst>
          </p:cNvPr>
          <p:cNvSpPr txBox="1"/>
          <p:nvPr/>
        </p:nvSpPr>
        <p:spPr>
          <a:xfrm>
            <a:off x="603315" y="2064470"/>
            <a:ext cx="1115325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effectLst/>
                <a:latin typeface="+mn-lt"/>
                <a:ea typeface="Calibri" panose="020F0502020204030204" pitchFamily="34" charset="0"/>
              </a:rPr>
              <a:t>4.      Quel est le plan de sécurité de l’école dans ce genre de situation ? </a:t>
            </a:r>
          </a:p>
          <a:p>
            <a:pPr algn="just"/>
            <a:r>
              <a:rPr lang="fr-FR" sz="18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Nous sommes dans un cas de confinement (voir point II)</a:t>
            </a:r>
            <a:endParaRPr lang="fr-FR" sz="1800" dirty="0">
              <a:solidFill>
                <a:srgbClr val="0070C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effectLst/>
                <a:latin typeface="+mn-lt"/>
                <a:ea typeface="Calibri" panose="020F0502020204030204" pitchFamily="34" charset="0"/>
              </a:rPr>
              <a:t>5.      Pourquoi le plan de sécurité n’est-il pas porté à la connaissance des parents dès le 1</a:t>
            </a:r>
            <a:r>
              <a:rPr lang="fr-FR" sz="1800" baseline="30000" dirty="0">
                <a:effectLst/>
                <a:latin typeface="+mn-lt"/>
                <a:ea typeface="Calibri" panose="020F0502020204030204" pitchFamily="34" charset="0"/>
              </a:rPr>
              <a:t>er</a:t>
            </a:r>
            <a:r>
              <a:rPr lang="fr-FR" sz="1800" dirty="0">
                <a:effectLst/>
                <a:latin typeface="+mn-lt"/>
                <a:ea typeface="Calibri" panose="020F0502020204030204" pitchFamily="34" charset="0"/>
              </a:rPr>
              <a:t> jour de la rentrée ? </a:t>
            </a:r>
          </a:p>
          <a:p>
            <a:pPr algn="just"/>
            <a:r>
              <a:rPr lang="fr-FR" sz="18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Le PPMS (plan particulier de mise en sécurité) contient des informations confidentielles et n’a pas vocation à être transmis. </a:t>
            </a:r>
            <a:endParaRPr lang="fr-FR" sz="1800" dirty="0">
              <a:solidFill>
                <a:srgbClr val="0070C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800" dirty="0">
                <a:effectLst/>
                <a:latin typeface="+mn-lt"/>
                <a:ea typeface="Calibri" panose="020F0502020204030204" pitchFamily="34" charset="0"/>
              </a:rPr>
              <a:t>6.      Nous savons que le personnel de l’école a dit aux élèves de rester confiner dans les salles de classes, comment laissez-vous les parents entrer dans l’enceinte de l’école ?</a:t>
            </a:r>
          </a:p>
          <a:p>
            <a:pPr algn="just"/>
            <a:r>
              <a:rPr lang="fr-FR" sz="1800" dirty="0">
                <a:latin typeface="+mn-lt"/>
                <a:ea typeface="Calibri" panose="020F0502020204030204" pitchFamily="34" charset="0"/>
              </a:rPr>
              <a:t>La porte d’entrée était ouverte pour laisser les parents de maternelle récupérer leurs enfants. </a:t>
            </a:r>
            <a:r>
              <a:rPr lang="fr-FR" sz="18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Certains parents n’ont pas respecté les consignes de sécurité et se sont faufilés pendant que la police interrogeait la gardienne.</a:t>
            </a:r>
            <a:endParaRPr lang="fr-FR" sz="1800" dirty="0">
              <a:solidFill>
                <a:srgbClr val="0070C0"/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605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8"/>
          <p:cNvSpPr txBox="1">
            <a:spLocks noGrp="1"/>
          </p:cNvSpPr>
          <p:nvPr>
            <p:ph type="ctrTitle"/>
          </p:nvPr>
        </p:nvSpPr>
        <p:spPr>
          <a:xfrm>
            <a:off x="2424906" y="1451727"/>
            <a:ext cx="7342188" cy="2219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Lustria"/>
              <a:buNone/>
            </a:pPr>
            <a:r>
              <a:rPr lang="fr-FR" sz="4800" dirty="0"/>
              <a:t>Merci pour votre attention</a:t>
            </a:r>
            <a:br>
              <a:rPr lang="fr-FR" sz="4800" dirty="0"/>
            </a:br>
            <a:r>
              <a:rPr lang="fr-FR" sz="4800" dirty="0"/>
              <a:t>fin à 17h00</a:t>
            </a:r>
            <a:br>
              <a:rPr lang="fr-FR" sz="4800" dirty="0"/>
            </a:br>
            <a:endParaRPr sz="4800" i="1" dirty="0"/>
          </a:p>
        </p:txBody>
      </p:sp>
      <p:pic>
        <p:nvPicPr>
          <p:cNvPr id="413" name="Google Shape;41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144" y="3555537"/>
            <a:ext cx="1697999" cy="1727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8" descr="Capture d’écran 2018-08-01 à 14.54.3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6889" y="4087805"/>
            <a:ext cx="1860379" cy="998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19019" y="3795222"/>
            <a:ext cx="1464269" cy="1379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7571</TotalTime>
  <Words>1213</Words>
  <Application>Microsoft Office PowerPoint</Application>
  <PresentationFormat>Grand écran</PresentationFormat>
  <Paragraphs>96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Calisto MT</vt:lpstr>
      <vt:lpstr>Courgette</vt:lpstr>
      <vt:lpstr>Lustria</vt:lpstr>
      <vt:lpstr>Capital</vt:lpstr>
      <vt:lpstr>CHSCS#3 LA COMMISSION HYGIENE ET SECURITE DE LA COMMUNAUTE SCOLAIRE  25/04/2024 Début à : 15h30</vt:lpstr>
      <vt:lpstr>Ordre du jour</vt:lpstr>
      <vt:lpstr>1.Communication de crise</vt:lpstr>
      <vt:lpstr> II. Procédure de confinement du PPMS et application au 19 avril</vt:lpstr>
      <vt:lpstr> II. Procédure de confinement du PPMS et application au 19 avril, consignes confinement</vt:lpstr>
      <vt:lpstr>II. Procédure de confinement : consignes déconfinement</vt:lpstr>
      <vt:lpstr>II. Procédure de confinement :  Pistes d’amélioration </vt:lpstr>
      <vt:lpstr>III.Questions des parents</vt:lpstr>
      <vt:lpstr>III.Questions des parents</vt:lpstr>
      <vt:lpstr>Merci pour votre attention fin à 17h00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CONSEIL D’ECOLE #1 Début à : 16h15</dc:title>
  <dc:creator>Céline DOMINGUEZ</dc:creator>
  <cp:lastModifiedBy>directeur</cp:lastModifiedBy>
  <cp:revision>22</cp:revision>
  <dcterms:created xsi:type="dcterms:W3CDTF">2018-08-01T12:39:48Z</dcterms:created>
  <dcterms:modified xsi:type="dcterms:W3CDTF">2024-04-26T13:44:43Z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ypologieDocument">
    <vt:lpwstr>1;#N/A|590b5934-11d1-4345-ab40-b262c114c763</vt:lpwstr>
  </property>
  <property fmtid="{D5CDD505-2E9C-101B-9397-08002B2CF9AE}" pid="3" name="ContentTypeId">
    <vt:lpwstr>0x0101004A1AC83C95919B4382FE29964CCA04BD</vt:lpwstr>
  </property>
</Properties>
</file>